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301" r:id="rId3"/>
    <p:sldId id="300" r:id="rId4"/>
    <p:sldId id="320" r:id="rId5"/>
    <p:sldId id="295" r:id="rId6"/>
    <p:sldId id="302" r:id="rId7"/>
    <p:sldId id="306" r:id="rId8"/>
    <p:sldId id="305" r:id="rId9"/>
    <p:sldId id="304" r:id="rId10"/>
    <p:sldId id="303" r:id="rId11"/>
    <p:sldId id="299" r:id="rId12"/>
    <p:sldId id="315" r:id="rId13"/>
    <p:sldId id="310" r:id="rId14"/>
    <p:sldId id="311" r:id="rId15"/>
    <p:sldId id="308" r:id="rId16"/>
    <p:sldId id="307" r:id="rId17"/>
    <p:sldId id="326" r:id="rId18"/>
    <p:sldId id="318" r:id="rId19"/>
    <p:sldId id="312" r:id="rId20"/>
    <p:sldId id="323" r:id="rId21"/>
    <p:sldId id="309" r:id="rId22"/>
    <p:sldId id="297" r:id="rId23"/>
    <p:sldId id="316" r:id="rId24"/>
    <p:sldId id="319" r:id="rId25"/>
    <p:sldId id="317" r:id="rId26"/>
    <p:sldId id="314" r:id="rId27"/>
    <p:sldId id="322" r:id="rId28"/>
    <p:sldId id="325" r:id="rId29"/>
    <p:sldId id="261" r:id="rId30"/>
    <p:sldId id="29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00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0DCD-A09E-483C-A422-AC0E7F4A82A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14.11.2017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83F0-D09A-4D1B-9F1A-8A56F955EB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667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0DCD-A09E-483C-A422-AC0E7F4A82A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14.11.2017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83F0-D09A-4D1B-9F1A-8A56F955EB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105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0DCD-A09E-483C-A422-AC0E7F4A82A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14.11.2017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83F0-D09A-4D1B-9F1A-8A56F955EB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953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0DCD-A09E-483C-A422-AC0E7F4A82A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14.11.2017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83F0-D09A-4D1B-9F1A-8A56F955EB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023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0DCD-A09E-483C-A422-AC0E7F4A82A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14.11.2017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83F0-D09A-4D1B-9F1A-8A56F955EB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925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0DCD-A09E-483C-A422-AC0E7F4A82A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14.11.2017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83F0-D09A-4D1B-9F1A-8A56F955EB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91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0DCD-A09E-483C-A422-AC0E7F4A82A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14.11.2017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83F0-D09A-4D1B-9F1A-8A56F955EB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747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0DCD-A09E-483C-A422-AC0E7F4A82A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14.11.2017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83F0-D09A-4D1B-9F1A-8A56F955EB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989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0DCD-A09E-483C-A422-AC0E7F4A82A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14.11.2017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83F0-D09A-4D1B-9F1A-8A56F955EB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84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0DCD-A09E-483C-A422-AC0E7F4A82A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14.11.2017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83F0-D09A-4D1B-9F1A-8A56F955EB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37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0DCD-A09E-483C-A422-AC0E7F4A82A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14.11.2017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83F0-D09A-4D1B-9F1A-8A56F955EB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126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CD90DCD-A09E-483C-A422-AC0E7F4A82A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14.11.2017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5083F0-D09A-4D1B-9F1A-8A56F955EB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84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nsultant.ru/document/cons_doc_LAW_191538/3d0cac60971a511280cbba229d9b6329c07731f7/#dst100020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hyperlink" Target="http://www.consultant.ru/document/cons_doc_LAW_200651/3d0cac60971a511280cbba229d9b6329c07731f7/#dst100021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www.consultant.ru/document/cons_doc_LAW_200651/3d0cac60971a511280cbba229d9b6329c07731f7/#dst100020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emf"/><Relationship Id="rId7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.png"/><Relationship Id="rId7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3.png"/><Relationship Id="rId5" Type="http://schemas.openxmlformats.org/officeDocument/2006/relationships/image" Target="../media/image3.png"/><Relationship Id="rId10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nsultant.ru/document/cons_doc_LAW_200651/3d0cac60971a511280cbba229d9b6329c07731f7/#dst100026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consultant.ru/document/cons_doc_LAW_200651/3d0cac60971a511280cbba229d9b6329c07731f7/#dst10002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consultant.ru/document/cons_doc_LAW_191538/3d0cac60971a511280cbba229d9b6329c07731f7/#dst10004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ase.garant.ru/71554072/#block_1001" TargetMode="Externa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87" y="4653136"/>
            <a:ext cx="1560984" cy="2081312"/>
          </a:xfrm>
          <a:prstGeom prst="rect">
            <a:avLst/>
          </a:prstGeom>
          <a:solidFill>
            <a:schemeClr val="accent3">
              <a:lumMod val="50000"/>
              <a:alpha val="35000"/>
            </a:schemeClr>
          </a:solidFill>
          <a:effectLst>
            <a:softEdge rad="317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54475" y="6243240"/>
            <a:ext cx="7380312" cy="49713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FAA (USA)</a:t>
            </a:r>
            <a:r>
              <a:rPr lang="ru-RU" dirty="0" smtClean="0"/>
              <a:t> </a:t>
            </a:r>
            <a:r>
              <a:rPr lang="en-US" dirty="0" smtClean="0"/>
              <a:t>/</a:t>
            </a:r>
            <a:r>
              <a:rPr lang="ru-RU" dirty="0" smtClean="0"/>
              <a:t> ФАВТ (РОССИЯ), </a:t>
            </a:r>
            <a:r>
              <a:rPr lang="ru-RU" dirty="0" err="1" smtClean="0"/>
              <a:t>г.МОСКВА</a:t>
            </a:r>
            <a:r>
              <a:rPr lang="ru-RU" dirty="0" smtClean="0"/>
              <a:t>, 15 – 16 ноября 2017 года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7343" y="1295786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Актуальные вопросы подготовки кадров для эксплуатации беспилотных авиационных систем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95936" y="4247859"/>
            <a:ext cx="4352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Декан факультета аэропортов и инженерно-технического обеспечения полетов </a:t>
            </a:r>
            <a:r>
              <a:rPr lang="ru-RU" i="1" dirty="0" err="1" smtClean="0"/>
              <a:t>СПбГУГА</a:t>
            </a:r>
            <a:r>
              <a:rPr lang="ru-RU" i="1" dirty="0" smtClean="0"/>
              <a:t> </a:t>
            </a:r>
          </a:p>
          <a:p>
            <a:r>
              <a:rPr lang="ru-RU" b="1" i="1" dirty="0" smtClean="0"/>
              <a:t>Кудряков С.А.  </a:t>
            </a:r>
            <a:endParaRPr lang="ru-RU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3366876"/>
            <a:ext cx="4648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Проректор по летной работе </a:t>
            </a:r>
            <a:r>
              <a:rPr lang="ru-RU" i="1" dirty="0" err="1" smtClean="0"/>
              <a:t>СПбГУГА</a:t>
            </a:r>
            <a:endParaRPr lang="ru-RU" i="1" dirty="0" smtClean="0"/>
          </a:p>
          <a:p>
            <a:r>
              <a:rPr lang="ru-RU" b="1" i="1" dirty="0" err="1" smtClean="0"/>
              <a:t>Михальчевский</a:t>
            </a:r>
            <a:r>
              <a:rPr lang="ru-RU" b="1" i="1" dirty="0" smtClean="0"/>
              <a:t> Ю.Ю.</a:t>
            </a:r>
            <a:endParaRPr lang="ru-RU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66826"/>
            <a:ext cx="52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Беспилотные авиационные системы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43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54475" y="6243240"/>
            <a:ext cx="7380312" cy="49713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FAA (USA)</a:t>
            </a:r>
            <a:r>
              <a:rPr lang="ru-RU" dirty="0" smtClean="0"/>
              <a:t> </a:t>
            </a:r>
            <a:r>
              <a:rPr lang="en-US" dirty="0" smtClean="0"/>
              <a:t>/</a:t>
            </a:r>
            <a:r>
              <a:rPr lang="ru-RU" dirty="0" smtClean="0"/>
              <a:t> ФАВТ (РОССИЯ), </a:t>
            </a:r>
            <a:r>
              <a:rPr lang="ru-RU" dirty="0" err="1" smtClean="0"/>
              <a:t>г.МОСКВА</a:t>
            </a:r>
            <a:r>
              <a:rPr lang="ru-RU" dirty="0" smtClean="0"/>
              <a:t>, 15 – 16 ноября 2017 года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66826"/>
            <a:ext cx="52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Беспилотные авиационные системы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772411"/>
            <a:ext cx="69127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265" algn="just"/>
            <a:r>
              <a:rPr lang="ru-RU" dirty="0" smtClean="0">
                <a:latin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</a:rPr>
              <a:t>соответствии с поручением Министерства образования и науки Российской Федерации </a:t>
            </a:r>
            <a:r>
              <a:rPr lang="ru-RU" b="1" u="sng" dirty="0">
                <a:latin typeface="Times New Roman" panose="02020603050405020304" pitchFamily="18" charset="0"/>
              </a:rPr>
              <a:t>Санкт-Петербургским государственным университетом гражданской авиации </a:t>
            </a:r>
            <a:r>
              <a:rPr lang="ru-RU" dirty="0" smtClean="0">
                <a:latin typeface="Times New Roman" panose="02020603050405020304" pitchFamily="18" charset="0"/>
              </a:rPr>
              <a:t>разработан </a:t>
            </a:r>
            <a:r>
              <a:rPr lang="ru-RU" dirty="0">
                <a:latin typeface="Times New Roman" panose="02020603050405020304" pitchFamily="18" charset="0"/>
              </a:rPr>
              <a:t>и в установленном порядке представлен в </a:t>
            </a:r>
            <a:r>
              <a:rPr lang="ru-RU" dirty="0" err="1">
                <a:latin typeface="Times New Roman" panose="02020603050405020304" pitchFamily="18" charset="0"/>
              </a:rPr>
              <a:t>Минобрнауки</a:t>
            </a:r>
            <a:r>
              <a:rPr lang="ru-RU" dirty="0">
                <a:latin typeface="Times New Roman" panose="02020603050405020304" pitchFamily="18" charset="0"/>
              </a:rPr>
              <a:t> России проект федерального государственного образовательного стандарта среднего профессионального образования (ФГОС СПО) по </a:t>
            </a:r>
            <a:r>
              <a:rPr lang="ru-RU" dirty="0" smtClean="0">
                <a:latin typeface="Times New Roman" panose="02020603050405020304" pitchFamily="18" charset="0"/>
              </a:rPr>
              <a:t>специальности </a:t>
            </a:r>
            <a:r>
              <a:rPr lang="ru-RU" b="1" u="sng" dirty="0" smtClean="0">
                <a:latin typeface="Times New Roman" panose="02020603050405020304" pitchFamily="18" charset="0"/>
              </a:rPr>
              <a:t>«Эксплуатация беспилотных авиационных систем» (25.02.08).</a:t>
            </a:r>
          </a:p>
          <a:p>
            <a:pPr indent="342265" algn="just"/>
            <a:endParaRPr lang="ru-RU" dirty="0">
              <a:latin typeface="Times New Roman" panose="02020603050405020304" pitchFamily="18" charset="0"/>
            </a:endParaRPr>
          </a:p>
          <a:p>
            <a:pPr indent="342265" algn="just"/>
            <a:r>
              <a:rPr lang="ru-RU" dirty="0" smtClean="0">
                <a:latin typeface="Times New Roman" panose="02020603050405020304" pitchFamily="18" charset="0"/>
              </a:rPr>
              <a:t>Данный </a:t>
            </a:r>
            <a:r>
              <a:rPr lang="ru-RU" dirty="0">
                <a:latin typeface="Times New Roman" panose="02020603050405020304" pitchFamily="18" charset="0"/>
              </a:rPr>
              <a:t>проект был рассмотрен в установленном порядке и утвержден приказом </a:t>
            </a:r>
            <a:r>
              <a:rPr lang="ru-RU" dirty="0" err="1">
                <a:latin typeface="Times New Roman" panose="02020603050405020304" pitchFamily="18" charset="0"/>
              </a:rPr>
              <a:t>Минобрнауки</a:t>
            </a:r>
            <a:r>
              <a:rPr lang="ru-RU" dirty="0">
                <a:latin typeface="Times New Roman" panose="02020603050405020304" pitchFamily="18" charset="0"/>
              </a:rPr>
              <a:t> Российской Федерации №1549 от 09 декабря 2016 года. (зарегистрирован в Минюсте РФ 22.12.2016, № 44902)</a:t>
            </a:r>
            <a:endParaRPr lang="ru-RU" dirty="0"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87" y="4653136"/>
            <a:ext cx="1560984" cy="2081312"/>
          </a:xfrm>
          <a:prstGeom prst="rect">
            <a:avLst/>
          </a:prstGeom>
          <a:solidFill>
            <a:schemeClr val="accent3">
              <a:lumMod val="50000"/>
              <a:alpha val="35000"/>
            </a:schemeClr>
          </a:solidFill>
          <a:effectLst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1503163" y="894548"/>
            <a:ext cx="638120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РАЗРАБОТКА И УТВЕРЖДЕНИЕ ФГОС СПО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7269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87" y="4653136"/>
            <a:ext cx="1560984" cy="2081312"/>
          </a:xfrm>
          <a:prstGeom prst="rect">
            <a:avLst/>
          </a:prstGeom>
          <a:solidFill>
            <a:schemeClr val="accent3">
              <a:lumMod val="50000"/>
              <a:alpha val="35000"/>
            </a:schemeClr>
          </a:solidFill>
          <a:effectLst>
            <a:softEdge rad="317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54475" y="6243240"/>
            <a:ext cx="7380312" cy="49713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FAA (USA)</a:t>
            </a:r>
            <a:r>
              <a:rPr lang="ru-RU" dirty="0" smtClean="0"/>
              <a:t> </a:t>
            </a:r>
            <a:r>
              <a:rPr lang="en-US" dirty="0" smtClean="0"/>
              <a:t>/</a:t>
            </a:r>
            <a:r>
              <a:rPr lang="ru-RU" dirty="0" smtClean="0"/>
              <a:t> ФАВТ (РОССИЯ), </a:t>
            </a:r>
            <a:r>
              <a:rPr lang="ru-RU" dirty="0" err="1" smtClean="0"/>
              <a:t>г.МОСКВА</a:t>
            </a:r>
            <a:r>
              <a:rPr lang="ru-RU" dirty="0" smtClean="0"/>
              <a:t>, 15 – 16 ноября 2017 года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66826"/>
            <a:ext cx="52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Беспилотные авиационные системы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84784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Проект ФГОС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СПО по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специальности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25.02.08 «Эксплуатация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беспилотных авиационных систем» был разработан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при активном участии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pc="-10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spc="-1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образовательных </a:t>
            </a:r>
            <a:r>
              <a:rPr lang="ru-RU" spc="-10" dirty="0">
                <a:latin typeface="Times New Roman" panose="02020603050405020304" pitchFamily="18" charset="0"/>
                <a:ea typeface="Calibri" panose="020F0502020204030204" pitchFamily="34" charset="0"/>
              </a:rPr>
              <a:t>организаций гражданской авиации, </a:t>
            </a:r>
            <a:endParaRPr lang="ru-RU" spc="-1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pc="-1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pc="-10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spc="-1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образовательных </a:t>
            </a:r>
            <a:r>
              <a:rPr lang="ru-RU" spc="-10" dirty="0">
                <a:latin typeface="Times New Roman" panose="02020603050405020304" pitchFamily="18" charset="0"/>
                <a:ea typeface="Calibri" panose="020F0502020204030204" pitchFamily="34" charset="0"/>
              </a:rPr>
              <a:t>организаций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Министерства обороны Российской Федерации, Министерства Российской Федерации по делам гражданской обороны, чрезвычайным ситуациями и ликвидации последствий стихийных бедствий, </a:t>
            </a:r>
            <a:r>
              <a:rPr lang="ru-RU" spc="-10" dirty="0">
                <a:latin typeface="Times New Roman" panose="02020603050405020304" pitchFamily="18" charset="0"/>
                <a:ea typeface="Calibri" panose="020F0502020204030204" pitchFamily="34" charset="0"/>
              </a:rPr>
              <a:t>реализующих образовательные программы в области подготовки специалистов авиационного персонала, </a:t>
            </a:r>
            <a:endParaRPr lang="ru-RU" spc="-1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pc="-1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pc="-10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spc="-1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представителей </a:t>
            </a:r>
            <a:r>
              <a:rPr lang="ru-RU" spc="-10" dirty="0">
                <a:latin typeface="Times New Roman" panose="02020603050405020304" pitchFamily="18" charset="0"/>
                <a:ea typeface="Calibri" panose="020F0502020204030204" pitchFamily="34" charset="0"/>
              </a:rPr>
              <a:t>предприятий и организаций, заинтересованных в совершенствовании подготовки специалистов авиационного персонала по соответствующим профессиями и специальностям.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00233" y="825989"/>
            <a:ext cx="671046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ФГОС СПО – РЕЗУЛЬТАТ КОЛЛЕКТИВНОЙ РАБОТЫ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24347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54475" y="6243240"/>
            <a:ext cx="7380312" cy="49713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FAA (USA)</a:t>
            </a:r>
            <a:r>
              <a:rPr lang="ru-RU" dirty="0" smtClean="0"/>
              <a:t> </a:t>
            </a:r>
            <a:r>
              <a:rPr lang="en-US" dirty="0" smtClean="0"/>
              <a:t>/</a:t>
            </a:r>
            <a:r>
              <a:rPr lang="ru-RU" dirty="0" smtClean="0"/>
              <a:t> ФАВТ (РОССИЯ), </a:t>
            </a:r>
            <a:r>
              <a:rPr lang="ru-RU" dirty="0" err="1" smtClean="0"/>
              <a:t>г.МОСКВА</a:t>
            </a:r>
            <a:r>
              <a:rPr lang="ru-RU" dirty="0" smtClean="0"/>
              <a:t>, 15 – 16 ноября 2017 года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66826"/>
            <a:ext cx="52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Беспилотные авиационные системы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1" y="1197053"/>
            <a:ext cx="3816424" cy="39703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</a:rPr>
              <a:t>- Стандарт </a:t>
            </a:r>
            <a:r>
              <a:rPr lang="ru-RU" dirty="0">
                <a:solidFill>
                  <a:srgbClr val="000000"/>
                </a:solidFill>
              </a:rPr>
              <a:t>представляет собой совокупность обязательных требований к среднему профессиональному образованию по указанной специальности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000000"/>
              </a:solidFill>
            </a:endParaRPr>
          </a:p>
          <a:p>
            <a:r>
              <a:rPr lang="ru-RU" dirty="0" smtClean="0">
                <a:solidFill>
                  <a:srgbClr val="000000"/>
                </a:solidFill>
              </a:rPr>
              <a:t>- Приведена </a:t>
            </a:r>
            <a:r>
              <a:rPr lang="ru-RU" dirty="0">
                <a:solidFill>
                  <a:srgbClr val="000000"/>
                </a:solidFill>
              </a:rPr>
              <a:t>характеристика подготовки и профессиональной деятельности выпускников. </a:t>
            </a:r>
            <a:endParaRPr lang="ru-RU" dirty="0" smtClean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rgbClr val="000000"/>
              </a:solidFill>
            </a:endParaRPr>
          </a:p>
          <a:p>
            <a:r>
              <a:rPr lang="ru-RU" dirty="0" smtClean="0">
                <a:solidFill>
                  <a:srgbClr val="000000"/>
                </a:solidFill>
              </a:rPr>
              <a:t>-  Определены </a:t>
            </a:r>
            <a:r>
              <a:rPr lang="ru-RU" dirty="0">
                <a:solidFill>
                  <a:srgbClr val="000000"/>
                </a:solidFill>
              </a:rPr>
              <a:t>требования к </a:t>
            </a:r>
            <a:r>
              <a:rPr lang="ru-RU" dirty="0" smtClean="0">
                <a:solidFill>
                  <a:srgbClr val="000000"/>
                </a:solidFill>
              </a:rPr>
              <a:t>    результатам </a:t>
            </a:r>
            <a:r>
              <a:rPr lang="ru-RU" dirty="0">
                <a:solidFill>
                  <a:srgbClr val="000000"/>
                </a:solidFill>
              </a:rPr>
              <a:t>освоения основной образовательной программы и к ее структуре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4088" y="836712"/>
            <a:ext cx="3304318" cy="472480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87" y="4653136"/>
            <a:ext cx="1560984" cy="2081312"/>
          </a:xfrm>
          <a:prstGeom prst="rect">
            <a:avLst/>
          </a:prstGeom>
          <a:solidFill>
            <a:schemeClr val="accent3">
              <a:lumMod val="50000"/>
              <a:alpha val="35000"/>
            </a:schemeClr>
          </a:solidFill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37609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87" y="4653136"/>
            <a:ext cx="1560984" cy="2081312"/>
          </a:xfrm>
          <a:prstGeom prst="rect">
            <a:avLst/>
          </a:prstGeom>
          <a:solidFill>
            <a:schemeClr val="accent3">
              <a:lumMod val="50000"/>
              <a:alpha val="35000"/>
            </a:schemeClr>
          </a:solidFill>
          <a:effectLst>
            <a:softEdge rad="317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54475" y="6243240"/>
            <a:ext cx="7380312" cy="49713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FAA (USA)</a:t>
            </a:r>
            <a:r>
              <a:rPr lang="ru-RU" dirty="0" smtClean="0"/>
              <a:t> </a:t>
            </a:r>
            <a:r>
              <a:rPr lang="en-US" dirty="0" smtClean="0"/>
              <a:t>/</a:t>
            </a:r>
            <a:r>
              <a:rPr lang="ru-RU" dirty="0" smtClean="0"/>
              <a:t> ФАВТ (РОССИЯ), </a:t>
            </a:r>
            <a:r>
              <a:rPr lang="ru-RU" dirty="0" err="1" smtClean="0"/>
              <a:t>г.МОСКВА</a:t>
            </a:r>
            <a:r>
              <a:rPr lang="ru-RU" dirty="0" smtClean="0"/>
              <a:t>, 15 – 16 ноября 2017 года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66826"/>
            <a:ext cx="52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Беспилотные авиационные системы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6407" y="979582"/>
            <a:ext cx="7848872" cy="17543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</a:rPr>
              <a:t>1.9. Срок получения образования по образовательной программе в очной форме обучения вне зависимости от применяемых образовательных технологий, составляет</a:t>
            </a:r>
            <a:r>
              <a:rPr lang="ru-RU" dirty="0" smtClean="0">
                <a:solidFill>
                  <a:srgbClr val="000000"/>
                </a:solidFill>
              </a:rPr>
              <a:t>:</a:t>
            </a:r>
          </a:p>
          <a:p>
            <a:endParaRPr lang="ru-RU" dirty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</a:rPr>
              <a:t>на базе основного общего образования - 3 года 10 месяцев; </a:t>
            </a:r>
          </a:p>
          <a:p>
            <a:r>
              <a:rPr lang="ru-RU" dirty="0">
                <a:solidFill>
                  <a:srgbClr val="000000"/>
                </a:solidFill>
              </a:rPr>
              <a:t>на базе среднего общего образования - 2 года 10 месяцев.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166626"/>
            <a:ext cx="8640961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Перечень профессий </a:t>
            </a:r>
            <a:r>
              <a:rPr lang="ru-RU" dirty="0">
                <a:solidFill>
                  <a:srgbClr val="000000"/>
                </a:solidFill>
              </a:rPr>
              <a:t>рабочих, должностей служащих, рекомендуемых к освоению в рамках образовательной программы среднего профессионального образования по специальности 25.02.08 Эксплуатация беспилотных авиационных </a:t>
            </a:r>
            <a:r>
              <a:rPr lang="ru-RU" dirty="0" smtClean="0">
                <a:solidFill>
                  <a:srgbClr val="000000"/>
                </a:solidFill>
              </a:rPr>
              <a:t>систем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9795" y="4493840"/>
            <a:ext cx="45720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dirty="0"/>
              <a:t>Оператор наземных средств управления беспилотным летательным аппаратом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9795" y="5370626"/>
            <a:ext cx="45720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dirty="0"/>
              <a:t>Слесарь-механик по ремонту авиационных приборов</a:t>
            </a:r>
          </a:p>
        </p:txBody>
      </p:sp>
    </p:spTree>
    <p:extLst>
      <p:ext uri="{BB962C8B-B14F-4D97-AF65-F5344CB8AC3E}">
        <p14:creationId xmlns:p14="http://schemas.microsoft.com/office/powerpoint/2010/main" val="62415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54475" y="6243240"/>
            <a:ext cx="7380312" cy="49713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FAA (USA)</a:t>
            </a:r>
            <a:r>
              <a:rPr lang="ru-RU" dirty="0" smtClean="0"/>
              <a:t> </a:t>
            </a:r>
            <a:r>
              <a:rPr lang="en-US" dirty="0" smtClean="0"/>
              <a:t>/</a:t>
            </a:r>
            <a:r>
              <a:rPr lang="ru-RU" dirty="0" smtClean="0"/>
              <a:t> ФАВТ (РОССИЯ), </a:t>
            </a:r>
            <a:r>
              <a:rPr lang="ru-RU" dirty="0" err="1" smtClean="0"/>
              <a:t>г.МОСКВА</a:t>
            </a:r>
            <a:r>
              <a:rPr lang="ru-RU" dirty="0" smtClean="0"/>
              <a:t>, 15 – 16 ноября 2017 года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66826"/>
            <a:ext cx="52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Беспилотные авиационные системы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4326" y="653701"/>
            <a:ext cx="3809375" cy="5295579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8" name="Стрелка вправо 7"/>
          <p:cNvSpPr/>
          <p:nvPr/>
        </p:nvSpPr>
        <p:spPr>
          <a:xfrm>
            <a:off x="380140" y="1074819"/>
            <a:ext cx="4752528" cy="115212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Примерная основная образовательная программа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1540" y="3656590"/>
            <a:ext cx="46805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Организация разработчик: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Санкт-Петербургский государственный университет гражданской авиации;</a:t>
            </a:r>
          </a:p>
          <a:p>
            <a:pPr marL="285750" indent="-285750">
              <a:buFontTx/>
              <a:buChar char="-"/>
            </a:pPr>
            <a:r>
              <a:rPr lang="ru-RU" sz="1400" dirty="0" err="1" smtClean="0"/>
              <a:t>Бугурусланское</a:t>
            </a:r>
            <a:r>
              <a:rPr lang="ru-RU" sz="1400" dirty="0" smtClean="0"/>
              <a:t> летное училище гражданской авиации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15008" y="2609305"/>
            <a:ext cx="446449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«Оператор беспилотных летательных аппаратов»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5273080"/>
            <a:ext cx="462798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Зарегистрировано в государственном реестре ПООП </a:t>
            </a:r>
          </a:p>
          <a:p>
            <a:r>
              <a:rPr lang="ru-RU" sz="1400" dirty="0" smtClean="0"/>
              <a:t>Рег.№25.02.08-170908 от 8.09.2017</a:t>
            </a:r>
            <a:endParaRPr lang="ru-RU" sz="1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87" y="4653136"/>
            <a:ext cx="1560984" cy="2081312"/>
          </a:xfrm>
          <a:prstGeom prst="rect">
            <a:avLst/>
          </a:prstGeom>
          <a:solidFill>
            <a:schemeClr val="accent3">
              <a:lumMod val="50000"/>
              <a:alpha val="35000"/>
            </a:schemeClr>
          </a:solidFill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9426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503163" y="785374"/>
            <a:ext cx="6274600" cy="70921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87" y="4653136"/>
            <a:ext cx="1560984" cy="2081312"/>
          </a:xfrm>
          <a:prstGeom prst="rect">
            <a:avLst/>
          </a:prstGeom>
          <a:solidFill>
            <a:schemeClr val="accent3">
              <a:lumMod val="50000"/>
              <a:alpha val="35000"/>
            </a:schemeClr>
          </a:solidFill>
          <a:effectLst>
            <a:softEdge rad="317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54475" y="6243240"/>
            <a:ext cx="7380312" cy="49713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FAA (USA)</a:t>
            </a:r>
            <a:r>
              <a:rPr lang="ru-RU" dirty="0" smtClean="0"/>
              <a:t> </a:t>
            </a:r>
            <a:r>
              <a:rPr lang="en-US" dirty="0" smtClean="0"/>
              <a:t>/</a:t>
            </a:r>
            <a:r>
              <a:rPr lang="ru-RU" dirty="0" smtClean="0"/>
              <a:t> ФАВТ (РОССИЯ), </a:t>
            </a:r>
            <a:r>
              <a:rPr lang="ru-RU" dirty="0" err="1" smtClean="0"/>
              <a:t>г.МОСКВА</a:t>
            </a:r>
            <a:r>
              <a:rPr lang="ru-RU" dirty="0" smtClean="0"/>
              <a:t>, 15 – 16 ноября 2017 года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66826"/>
            <a:ext cx="52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Беспилотные авиационные системы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5847" y="1706452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dirty="0">
                <a:latin typeface="Times New Roman" panose="02020603050405020304" pitchFamily="18" charset="0"/>
              </a:rPr>
              <a:t>На базе созданного в Санкт-Петербургском государственном университете гражданской авиации «Научно-технического центра беспилотных систем», объединяются усилия всех заинтересованных организаций региона по развитию беспилотного сектора воздушного транспорта Российской Федерации</a:t>
            </a:r>
            <a:r>
              <a:rPr lang="ru-RU" dirty="0" smtClean="0">
                <a:latin typeface="Times New Roman" panose="02020603050405020304" pitchFamily="18" charset="0"/>
              </a:rPr>
              <a:t>.</a:t>
            </a:r>
          </a:p>
          <a:p>
            <a:pPr indent="342900" algn="just"/>
            <a:endParaRPr lang="ru-RU" dirty="0"/>
          </a:p>
          <a:p>
            <a:pPr indent="449580"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На текущий момент в рамках развития проекта БАС Университетом установлены и налажены тесные рабочие контакты с ведущими производителями 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эксплуатантами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беспилотных систем СЗФО РФ, среди которых можно выделить ООО «СТЦ» (БАС серии «Орлан»), ООО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Геоскан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» (БАС серии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Геоскан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»), АО «Руссо-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Балт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» (БАС серии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«Дозор»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«Филин»),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а также предприятиями, разрабатывающими системы, использующей беспилотные технологии – АО «НИЦ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СПбЭТУ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», АО «Алмаз-Антей») и многими другими.</a:t>
            </a:r>
            <a:endParaRPr lang="ru-RU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3163" y="816816"/>
            <a:ext cx="6158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ФОРМИРОВАНИЕ СЕВЕРО-ЗАПАДНОГО КЛАСТЕРА БЕСПИЛОТНЫХ АВИАЦИОННЫХ СИСТЕМ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6484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54475" y="6243240"/>
            <a:ext cx="7380312" cy="49713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FAA (USA)</a:t>
            </a:r>
            <a:r>
              <a:rPr lang="ru-RU" dirty="0" smtClean="0"/>
              <a:t> </a:t>
            </a:r>
            <a:r>
              <a:rPr lang="en-US" dirty="0" smtClean="0"/>
              <a:t>/</a:t>
            </a:r>
            <a:r>
              <a:rPr lang="ru-RU" dirty="0" smtClean="0"/>
              <a:t> ФАВТ (РОССИЯ), </a:t>
            </a:r>
            <a:r>
              <a:rPr lang="ru-RU" dirty="0" err="1" smtClean="0"/>
              <a:t>г.МОСКВА</a:t>
            </a:r>
            <a:r>
              <a:rPr lang="ru-RU" dirty="0" smtClean="0"/>
              <a:t>, 15 – 16 ноября 2017 года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66826"/>
            <a:ext cx="52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Беспилотные авиационные системы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6136" y="593310"/>
            <a:ext cx="3101254" cy="472514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87" y="4653136"/>
            <a:ext cx="1560984" cy="2081312"/>
          </a:xfrm>
          <a:prstGeom prst="rect">
            <a:avLst/>
          </a:prstGeom>
          <a:solidFill>
            <a:schemeClr val="accent3">
              <a:lumMod val="50000"/>
              <a:alpha val="35000"/>
            </a:schemeClr>
          </a:solidFill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661777" y="2955882"/>
            <a:ext cx="468738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ГАОУ города Москвы ДПО Центр профессиональных квалификаций и </a:t>
            </a:r>
            <a:r>
              <a:rPr lang="ru-RU" dirty="0" smtClean="0"/>
              <a:t>содействия трудоустройству </a:t>
            </a:r>
            <a:r>
              <a:rPr lang="ru-RU" dirty="0"/>
              <a:t>«Профессионал», город Москва</a:t>
            </a: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3203848" y="1772816"/>
            <a:ext cx="2304256" cy="392097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2059" y="670254"/>
            <a:ext cx="6552728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ОТСУТСТВИЕ УТВЕРЖДЕННОГО ПРОФЕССИОНАЛЬНОГО СТАНДАРТА УСЛОЖНЯЕТ ПРОЦЕСС ПОДГОТОВКИ КАДРОВ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78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167897"/>
            <a:ext cx="4269870" cy="4523321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365262" y="1620096"/>
            <a:ext cx="4536504" cy="312889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54475" y="6243240"/>
            <a:ext cx="7380312" cy="49713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FAA (USA)</a:t>
            </a:r>
            <a:r>
              <a:rPr lang="ru-RU" dirty="0" smtClean="0"/>
              <a:t> </a:t>
            </a:r>
            <a:r>
              <a:rPr lang="en-US" dirty="0" smtClean="0"/>
              <a:t>/</a:t>
            </a:r>
            <a:r>
              <a:rPr lang="ru-RU" dirty="0" smtClean="0"/>
              <a:t> ФАВТ (РОССИЯ), </a:t>
            </a:r>
            <a:r>
              <a:rPr lang="ru-RU" dirty="0" err="1" smtClean="0"/>
              <a:t>г.МОСКВА</a:t>
            </a:r>
            <a:r>
              <a:rPr lang="ru-RU" dirty="0" smtClean="0"/>
              <a:t>, 15 – 16 ноября 2017 года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66826"/>
            <a:ext cx="52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Беспилотные авиационные системы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9532" y="2420888"/>
            <a:ext cx="37804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NewRomanPSMT"/>
              </a:rPr>
              <a:t>НРК</a:t>
            </a:r>
            <a:r>
              <a:rPr lang="ru-RU" sz="1400" dirty="0" smtClean="0">
                <a:latin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NewRomanPSMT"/>
              </a:rPr>
              <a:t>является </a:t>
            </a:r>
            <a:r>
              <a:rPr lang="ru-RU" sz="1400" dirty="0">
                <a:latin typeface="TimesNewRomanPSMT"/>
              </a:rPr>
              <a:t>инструментом сопряжения сфер труда и образования</a:t>
            </a:r>
          </a:p>
          <a:p>
            <a:pPr algn="just"/>
            <a:r>
              <a:rPr lang="ru-RU" sz="1400" dirty="0">
                <a:latin typeface="TimesNewRomanPSMT"/>
              </a:rPr>
              <a:t>и представляет собой обобщенное описание квалификационных </a:t>
            </a:r>
            <a:r>
              <a:rPr lang="ru-RU" sz="1400" dirty="0" smtClean="0">
                <a:latin typeface="TimesNewRomanPSMT"/>
              </a:rPr>
              <a:t>уровней</a:t>
            </a:r>
            <a:r>
              <a:rPr lang="ru-RU" sz="1400" dirty="0" smtClean="0">
                <a:latin typeface="Times New Roman" panose="02020603050405020304" pitchFamily="18" charset="0"/>
              </a:rPr>
              <a:t>, </a:t>
            </a:r>
            <a:r>
              <a:rPr lang="ru-RU" sz="1400" dirty="0" smtClean="0">
                <a:latin typeface="TimesNewRomanPSMT"/>
              </a:rPr>
              <a:t>признаваемых </a:t>
            </a:r>
            <a:r>
              <a:rPr lang="ru-RU" sz="1400" dirty="0">
                <a:latin typeface="TimesNewRomanPSMT"/>
              </a:rPr>
              <a:t>на общефедеральном уровне</a:t>
            </a:r>
            <a:r>
              <a:rPr lang="ru-RU" sz="1400" dirty="0">
                <a:latin typeface="Times New Roman" panose="02020603050405020304" pitchFamily="18" charset="0"/>
              </a:rPr>
              <a:t>, </a:t>
            </a:r>
            <a:r>
              <a:rPr lang="ru-RU" sz="1400" dirty="0">
                <a:latin typeface="TimesNewRomanPSMT"/>
              </a:rPr>
              <a:t>и основных путей их </a:t>
            </a:r>
            <a:r>
              <a:rPr lang="ru-RU" sz="1400" dirty="0" smtClean="0">
                <a:latin typeface="TimesNewRomanPSMT"/>
              </a:rPr>
              <a:t>достижения на </a:t>
            </a:r>
            <a:r>
              <a:rPr lang="ru-RU" sz="1400" dirty="0">
                <a:latin typeface="TimesNewRomanPSMT"/>
              </a:rPr>
              <a:t>территории России</a:t>
            </a:r>
            <a:r>
              <a:rPr lang="ru-RU" sz="1400" dirty="0">
                <a:latin typeface="Times New Roman" panose="02020603050405020304" pitchFamily="18" charset="0"/>
              </a:rPr>
              <a:t>.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89929" y="625514"/>
            <a:ext cx="7483012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TimesNewRomanPSMT"/>
              </a:rPr>
              <a:t>Национальная рамка квалификаций Российской </a:t>
            </a:r>
            <a:r>
              <a:rPr lang="ru-RU" dirty="0" smtClean="0">
                <a:latin typeface="TimesNewRomanPSMT"/>
              </a:rPr>
              <a:t>Федерации (НРК)</a:t>
            </a:r>
            <a:endParaRPr lang="ru-RU" dirty="0">
              <a:latin typeface="TimesNewRomanPSM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7172" y="4635573"/>
            <a:ext cx="4611098" cy="147732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Рекомендуемый уровень квалификации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специалиста по эксплуатации БАС (оператора БАС, внешнего пилота) по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национальной рамке квалификации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высококвалифицированный рабочий. </a:t>
            </a:r>
            <a:endParaRPr lang="ru-RU" sz="16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8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87" y="4653136"/>
            <a:ext cx="1560984" cy="2081312"/>
          </a:xfrm>
          <a:prstGeom prst="rect">
            <a:avLst/>
          </a:prstGeom>
          <a:solidFill>
            <a:schemeClr val="accent3">
              <a:lumMod val="50000"/>
              <a:alpha val="35000"/>
            </a:schemeClr>
          </a:solidFill>
          <a:effectLst>
            <a:softEdge rad="317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54475" y="6243240"/>
            <a:ext cx="7380312" cy="49713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FAA (USA)</a:t>
            </a:r>
            <a:r>
              <a:rPr lang="ru-RU" dirty="0" smtClean="0"/>
              <a:t> </a:t>
            </a:r>
            <a:r>
              <a:rPr lang="en-US" dirty="0" smtClean="0"/>
              <a:t>/</a:t>
            </a:r>
            <a:r>
              <a:rPr lang="ru-RU" dirty="0" smtClean="0"/>
              <a:t> ФАВТ (РОССИЯ), </a:t>
            </a:r>
            <a:r>
              <a:rPr lang="ru-RU" dirty="0" err="1" smtClean="0"/>
              <a:t>г.МОСКВА</a:t>
            </a:r>
            <a:r>
              <a:rPr lang="ru-RU" dirty="0" smtClean="0"/>
              <a:t>, 15 – 16 ноября 2017 года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66826"/>
            <a:ext cx="52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Беспилотные авиационные системы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290711"/>
              </p:ext>
            </p:extLst>
          </p:nvPr>
        </p:nvGraphicFramePr>
        <p:xfrm>
          <a:off x="1499002" y="1301821"/>
          <a:ext cx="6096000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2271"/>
                <a:gridCol w="11137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Учебное заведение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Кол-во обучаемых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Политехнический колледж им. Н.Н.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Годовикова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		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Московский колледж бизнес-технологий.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Ульяновский авиационный колледж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Московский государственный образовательный комплекс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1-й Московский образовательный комплекс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Краснодарский сельскохозяйственный колледж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Дмитровградский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технический колледж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Самарский государственный колледж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Государственный колледж технологии и управления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Долгопрудненский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авиационный техникум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87702" y="782748"/>
            <a:ext cx="259228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НАБОР по ФЦП 2017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3341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87" y="4653136"/>
            <a:ext cx="1560984" cy="2081312"/>
          </a:xfrm>
          <a:prstGeom prst="rect">
            <a:avLst/>
          </a:prstGeom>
          <a:solidFill>
            <a:schemeClr val="accent3">
              <a:lumMod val="50000"/>
              <a:alpha val="35000"/>
            </a:schemeClr>
          </a:solidFill>
          <a:effectLst>
            <a:softEdge rad="317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54475" y="6243240"/>
            <a:ext cx="7380312" cy="49713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FAA (USA)</a:t>
            </a:r>
            <a:r>
              <a:rPr lang="ru-RU" dirty="0" smtClean="0"/>
              <a:t> </a:t>
            </a:r>
            <a:r>
              <a:rPr lang="en-US" dirty="0" smtClean="0"/>
              <a:t>/</a:t>
            </a:r>
            <a:r>
              <a:rPr lang="ru-RU" dirty="0" smtClean="0"/>
              <a:t> ФАВТ (РОССИЯ), </a:t>
            </a:r>
            <a:r>
              <a:rPr lang="ru-RU" dirty="0" err="1" smtClean="0"/>
              <a:t>г.МОСКВА</a:t>
            </a:r>
            <a:r>
              <a:rPr lang="ru-RU" dirty="0" smtClean="0"/>
              <a:t>, 15 – 16 ноября 2017 года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66826"/>
            <a:ext cx="52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Беспилотные авиационные системы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967414"/>
            <a:ext cx="648072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NGAP </a:t>
            </a:r>
            <a:r>
              <a:rPr lang="ru-RU" sz="2000" b="1" dirty="0" smtClean="0"/>
              <a:t>как проблема формирования авиационного персонала в современных условиях</a:t>
            </a:r>
            <a:endParaRPr lang="ru-RU" sz="20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867383" y="1969764"/>
            <a:ext cx="74168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«…</a:t>
            </a:r>
            <a:r>
              <a:rPr lang="ru-RU" sz="20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cитуация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в различных аэропортах зависит от регионов, которые они обслуживают. В некоторых регионах 40% кадрового состава аэропортов в следующие несколько лет выйдет на пенсию. В других регионах следующее поколение не готово или не способно работать в аэропортах…»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31270" y="4679370"/>
            <a:ext cx="51165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Генеральный секретарь 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ИКАО </a:t>
            </a:r>
            <a:endParaRPr lang="ru-RU" sz="16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Раймон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Бенжамен</a:t>
            </a:r>
            <a:endParaRPr lang="ru-RU" sz="16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дополнение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письму ИКАО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21/3-14/43 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3-4 декабря 2014 </a:t>
            </a:r>
          </a:p>
        </p:txBody>
      </p:sp>
    </p:spTree>
    <p:extLst>
      <p:ext uri="{BB962C8B-B14F-4D97-AF65-F5344CB8AC3E}">
        <p14:creationId xmlns:p14="http://schemas.microsoft.com/office/powerpoint/2010/main" val="42298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87" y="4653136"/>
            <a:ext cx="1560984" cy="2081312"/>
          </a:xfrm>
          <a:prstGeom prst="rect">
            <a:avLst/>
          </a:prstGeom>
          <a:solidFill>
            <a:schemeClr val="accent3">
              <a:lumMod val="50000"/>
              <a:alpha val="35000"/>
            </a:schemeClr>
          </a:solidFill>
          <a:effectLst>
            <a:softEdge rad="317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54475" y="6243240"/>
            <a:ext cx="7380312" cy="49713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FAA (USA)</a:t>
            </a:r>
            <a:r>
              <a:rPr lang="ru-RU" dirty="0" smtClean="0"/>
              <a:t> </a:t>
            </a:r>
            <a:r>
              <a:rPr lang="en-US" dirty="0" smtClean="0"/>
              <a:t>/</a:t>
            </a:r>
            <a:r>
              <a:rPr lang="ru-RU" dirty="0" smtClean="0"/>
              <a:t> ФАВТ (РОССИЯ), </a:t>
            </a:r>
            <a:r>
              <a:rPr lang="ru-RU" dirty="0" err="1" smtClean="0"/>
              <a:t>г.МОСКВА</a:t>
            </a:r>
            <a:r>
              <a:rPr lang="ru-RU" dirty="0" smtClean="0"/>
              <a:t>, 15 – 16 ноября 2017 года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66826"/>
            <a:ext cx="52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Беспилотные авиационные системы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2"/>
          <a:stretch/>
        </p:blipFill>
        <p:spPr>
          <a:xfrm>
            <a:off x="6680875" y="509387"/>
            <a:ext cx="2193776" cy="28803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89929" y="625514"/>
            <a:ext cx="4249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ВЗК РФ Статья 32. Воздушное судно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157938"/>
            <a:ext cx="6120680" cy="203132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5. </a:t>
            </a:r>
            <a:r>
              <a:rPr lang="ru-RU" b="1" u="sng" dirty="0" smtClean="0"/>
              <a:t>Беспилотное </a:t>
            </a:r>
            <a:r>
              <a:rPr lang="ru-RU" b="1" u="sng" dirty="0"/>
              <a:t>воздушное судн</a:t>
            </a:r>
            <a:r>
              <a:rPr lang="ru-RU" b="1" dirty="0"/>
              <a:t>о </a:t>
            </a:r>
            <a:r>
              <a:rPr lang="ru-RU" dirty="0"/>
              <a:t>- воздушное судно, управляемое, контролируемое в полете пилотом, находящимся вне борта такого воздушного судна (</a:t>
            </a:r>
            <a:r>
              <a:rPr lang="ru-RU" b="1" u="sng" dirty="0"/>
              <a:t>внешний пилот).</a:t>
            </a:r>
          </a:p>
          <a:p>
            <a:r>
              <a:rPr lang="ru-RU" dirty="0"/>
              <a:t>(п. 5 введен Федеральным </a:t>
            </a:r>
            <a:r>
              <a:rPr lang="ru-RU" dirty="0">
                <a:hlinkClick r:id="rId8"/>
              </a:rPr>
              <a:t>законом</a:t>
            </a:r>
            <a:r>
              <a:rPr lang="ru-RU" dirty="0"/>
              <a:t> от 30.12.2015 N 462-ФЗ; в ред. Федерального </a:t>
            </a:r>
            <a:r>
              <a:rPr lang="ru-RU" dirty="0">
                <a:hlinkClick r:id="rId9"/>
              </a:rPr>
              <a:t>закона</a:t>
            </a:r>
            <a:r>
              <a:rPr lang="ru-RU" dirty="0"/>
              <a:t> от 03.07.2016 N 291-ФЗ)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680013"/>
            <a:ext cx="7454235" cy="203132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/>
              <a:t>6. </a:t>
            </a:r>
            <a:r>
              <a:rPr lang="ru-RU" b="1" u="sng" dirty="0"/>
              <a:t>Беспилотная авиационная система </a:t>
            </a:r>
            <a:r>
              <a:rPr lang="ru-RU" dirty="0"/>
              <a:t>- комплекс взаимосвязанных элементов, включающий в себя одно или несколько беспилотных воздушных судов, средства обеспечения взлета и посадки, средства управления полетом одного или нескольких беспилотных воздушных судов и контроля за полетом одного или нескольких беспилотных воздушных судов.</a:t>
            </a:r>
          </a:p>
          <a:p>
            <a:r>
              <a:rPr lang="ru-RU" dirty="0"/>
              <a:t>(п. 6 в ред. Федерального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hlinkClick r:id="rId10"/>
              </a:rPr>
              <a:t>закона</a:t>
            </a:r>
            <a:r>
              <a:rPr lang="ru-RU" dirty="0"/>
              <a:t> от 03.07.2016 N 291-ФЗ)</a:t>
            </a:r>
          </a:p>
        </p:txBody>
      </p:sp>
    </p:spTree>
    <p:extLst>
      <p:ext uri="{BB962C8B-B14F-4D97-AF65-F5344CB8AC3E}">
        <p14:creationId xmlns:p14="http://schemas.microsoft.com/office/powerpoint/2010/main" val="272037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87" y="4653136"/>
            <a:ext cx="1560984" cy="2081312"/>
          </a:xfrm>
          <a:prstGeom prst="rect">
            <a:avLst/>
          </a:prstGeom>
          <a:solidFill>
            <a:schemeClr val="accent3">
              <a:lumMod val="50000"/>
              <a:alpha val="35000"/>
            </a:schemeClr>
          </a:solidFill>
          <a:effectLst>
            <a:softEdge rad="317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54475" y="6243240"/>
            <a:ext cx="7380312" cy="49713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FAA (USA)</a:t>
            </a:r>
            <a:r>
              <a:rPr lang="ru-RU" dirty="0" smtClean="0"/>
              <a:t> </a:t>
            </a:r>
            <a:r>
              <a:rPr lang="en-US" dirty="0" smtClean="0"/>
              <a:t>/</a:t>
            </a:r>
            <a:r>
              <a:rPr lang="ru-RU" dirty="0" smtClean="0"/>
              <a:t> ФАВТ (РОССИЯ), </a:t>
            </a:r>
            <a:r>
              <a:rPr lang="ru-RU" dirty="0" err="1" smtClean="0"/>
              <a:t>г.МОСКВА</a:t>
            </a:r>
            <a:r>
              <a:rPr lang="ru-RU" dirty="0" smtClean="0"/>
              <a:t>, 15 – 16 ноября 2017 года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66826"/>
            <a:ext cx="52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Беспилотные авиационные системы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592" y="1028259"/>
            <a:ext cx="6801637" cy="484901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899593" y="1027313"/>
            <a:ext cx="6779802" cy="7455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ЛОВУШКА ПАРАПРОФЕССИОНАЛИЗМА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500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54475" y="6243240"/>
            <a:ext cx="7380312" cy="49713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FAA (USA)</a:t>
            </a:r>
            <a:r>
              <a:rPr lang="ru-RU" dirty="0" smtClean="0"/>
              <a:t> </a:t>
            </a:r>
            <a:r>
              <a:rPr lang="en-US" dirty="0" smtClean="0"/>
              <a:t>/</a:t>
            </a:r>
            <a:r>
              <a:rPr lang="ru-RU" dirty="0" smtClean="0"/>
              <a:t> ФАВТ (РОССИЯ), </a:t>
            </a:r>
            <a:r>
              <a:rPr lang="ru-RU" dirty="0" err="1" smtClean="0"/>
              <a:t>г.МОСКВА</a:t>
            </a:r>
            <a:r>
              <a:rPr lang="ru-RU" dirty="0" smtClean="0"/>
              <a:t>, 15 – 16 ноября 2017 года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66826"/>
            <a:ext cx="52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Беспилотные авиационные системы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49" y="1028259"/>
            <a:ext cx="7325692" cy="497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6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10" y="2399044"/>
            <a:ext cx="2902424" cy="436814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790" y="2144635"/>
            <a:ext cx="3263801" cy="4581128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" y="37737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87" y="4653136"/>
            <a:ext cx="1560984" cy="2081312"/>
          </a:xfrm>
          <a:prstGeom prst="rect">
            <a:avLst/>
          </a:prstGeom>
          <a:solidFill>
            <a:schemeClr val="accent3">
              <a:lumMod val="50000"/>
              <a:alpha val="35000"/>
            </a:schemeClr>
          </a:solidFill>
          <a:effectLst>
            <a:softEdge rad="317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54475" y="6243240"/>
            <a:ext cx="7380312" cy="49713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FAA (USA)</a:t>
            </a:r>
            <a:r>
              <a:rPr lang="ru-RU" dirty="0" smtClean="0"/>
              <a:t> </a:t>
            </a:r>
            <a:r>
              <a:rPr lang="en-US" dirty="0" smtClean="0"/>
              <a:t>/</a:t>
            </a:r>
            <a:r>
              <a:rPr lang="ru-RU" dirty="0" smtClean="0"/>
              <a:t> ФАВТ (РОССИЯ), </a:t>
            </a:r>
            <a:r>
              <a:rPr lang="ru-RU" dirty="0" err="1" smtClean="0"/>
              <a:t>г.МОСКВА</a:t>
            </a:r>
            <a:r>
              <a:rPr lang="ru-RU" dirty="0" smtClean="0"/>
              <a:t>, 15 – 16 ноября 2017 года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66826"/>
            <a:ext cx="52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Беспилотные авиационные системы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4088" y="741051"/>
            <a:ext cx="3600400" cy="5405359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98910" y="944306"/>
            <a:ext cx="492116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Формирование межведомственной рабочей группы по защите объектов транспортной инфраструктуры от незаконного использования БАС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18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88743" y="4653135"/>
            <a:ext cx="1707028" cy="170702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54475" y="6243240"/>
            <a:ext cx="7380312" cy="49713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FAA (USA)</a:t>
            </a:r>
            <a:r>
              <a:rPr lang="ru-RU" dirty="0" smtClean="0"/>
              <a:t> </a:t>
            </a:r>
            <a:r>
              <a:rPr lang="en-US" dirty="0" smtClean="0"/>
              <a:t>/</a:t>
            </a:r>
            <a:r>
              <a:rPr lang="ru-RU" dirty="0" smtClean="0"/>
              <a:t> ФАВТ (РОССИЯ), </a:t>
            </a:r>
            <a:r>
              <a:rPr lang="ru-RU" dirty="0" err="1" smtClean="0"/>
              <a:t>г.МОСКВА</a:t>
            </a:r>
            <a:r>
              <a:rPr lang="ru-RU" dirty="0" smtClean="0"/>
              <a:t>, 15 – 16 ноября 2017 года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66826"/>
            <a:ext cx="52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Беспилотные авиационные системы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/>
          <a:srcRect r="3210" b="66025"/>
          <a:stretch/>
        </p:blipFill>
        <p:spPr>
          <a:xfrm>
            <a:off x="117736" y="1625356"/>
            <a:ext cx="8449973" cy="1631619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/>
          <a:srcRect r="1133" b="64436"/>
          <a:stretch/>
        </p:blipFill>
        <p:spPr>
          <a:xfrm>
            <a:off x="683568" y="2950871"/>
            <a:ext cx="8208912" cy="1342225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883582" y="3112843"/>
            <a:ext cx="2060627" cy="29872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4288" y="589144"/>
            <a:ext cx="1860474" cy="21817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10041" y="4237855"/>
            <a:ext cx="3426249" cy="20606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89929" y="589144"/>
            <a:ext cx="570235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СОЗДАНИЕ ПИЛОТНОЙ ЗОНЫ ПО ВНЕДРЕНИЮ СРЕДСТВ ЗАЩИТЫ ОБЪЕКТОВ ГОРОДСКОЙ ИНФРАСТРУКТУРЫ ОТ БАС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0137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87" y="4653136"/>
            <a:ext cx="1560984" cy="2081312"/>
          </a:xfrm>
          <a:prstGeom prst="rect">
            <a:avLst/>
          </a:prstGeom>
          <a:solidFill>
            <a:schemeClr val="accent3">
              <a:lumMod val="50000"/>
              <a:alpha val="35000"/>
            </a:schemeClr>
          </a:solidFill>
          <a:effectLst>
            <a:softEdge rad="317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54475" y="6243240"/>
            <a:ext cx="7380312" cy="49713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FAA (USA)</a:t>
            </a:r>
            <a:r>
              <a:rPr lang="ru-RU" dirty="0" smtClean="0"/>
              <a:t> </a:t>
            </a:r>
            <a:r>
              <a:rPr lang="en-US" dirty="0" smtClean="0"/>
              <a:t>/</a:t>
            </a:r>
            <a:r>
              <a:rPr lang="ru-RU" dirty="0" smtClean="0"/>
              <a:t> ФАВТ (РОССИЯ), </a:t>
            </a:r>
            <a:r>
              <a:rPr lang="ru-RU" dirty="0" err="1" smtClean="0"/>
              <a:t>г.МОСКВА</a:t>
            </a:r>
            <a:r>
              <a:rPr lang="ru-RU" dirty="0" smtClean="0"/>
              <a:t>, 15 – 16 ноября 2017 года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66826"/>
            <a:ext cx="52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Беспилотные авиационные системы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7502" y="553421"/>
            <a:ext cx="6192688" cy="23436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8624" y="2965568"/>
            <a:ext cx="4673765" cy="321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54475" y="6243240"/>
            <a:ext cx="7380312" cy="49713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FAA (USA)</a:t>
            </a:r>
            <a:r>
              <a:rPr lang="ru-RU" dirty="0" smtClean="0"/>
              <a:t> </a:t>
            </a:r>
            <a:r>
              <a:rPr lang="en-US" dirty="0" smtClean="0"/>
              <a:t>/</a:t>
            </a:r>
            <a:r>
              <a:rPr lang="ru-RU" dirty="0" smtClean="0"/>
              <a:t> ФАВТ (РОССИЯ), </a:t>
            </a:r>
            <a:r>
              <a:rPr lang="ru-RU" dirty="0" err="1" smtClean="0"/>
              <a:t>г.МОСКВА</a:t>
            </a:r>
            <a:r>
              <a:rPr lang="ru-RU" dirty="0" smtClean="0"/>
              <a:t>, 15 – 16 ноября 2017 года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66826"/>
            <a:ext cx="52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Беспилотные авиационные системы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18" y="1048727"/>
            <a:ext cx="8386353" cy="4708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71338" y="1057909"/>
            <a:ext cx="8421142" cy="7869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УГЛУБЛЕННЫЙ ПРОФЕССИОНАЛЬНЫЙ ОТБОР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759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54475" y="6243240"/>
            <a:ext cx="7380312" cy="49713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FAA (USA)</a:t>
            </a:r>
            <a:r>
              <a:rPr lang="ru-RU" dirty="0" smtClean="0"/>
              <a:t> </a:t>
            </a:r>
            <a:r>
              <a:rPr lang="en-US" dirty="0" smtClean="0"/>
              <a:t>/</a:t>
            </a:r>
            <a:r>
              <a:rPr lang="ru-RU" dirty="0" smtClean="0"/>
              <a:t> ФАВТ (РОССИЯ), </a:t>
            </a:r>
            <a:r>
              <a:rPr lang="ru-RU" dirty="0" err="1" smtClean="0"/>
              <a:t>г.МОСКВА</a:t>
            </a:r>
            <a:r>
              <a:rPr lang="ru-RU" dirty="0" smtClean="0"/>
              <a:t>, 15 – 16 ноября 2017 года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66826"/>
            <a:ext cx="52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Беспилотные авиационные системы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00" y="692696"/>
            <a:ext cx="7455706" cy="51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9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87" y="4653136"/>
            <a:ext cx="1560984" cy="2081312"/>
          </a:xfrm>
          <a:prstGeom prst="rect">
            <a:avLst/>
          </a:prstGeom>
          <a:solidFill>
            <a:schemeClr val="accent3">
              <a:lumMod val="50000"/>
              <a:alpha val="35000"/>
            </a:schemeClr>
          </a:solidFill>
          <a:effectLst>
            <a:softEdge rad="317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54475" y="6243240"/>
            <a:ext cx="7380312" cy="49713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FAA (USA)</a:t>
            </a:r>
            <a:r>
              <a:rPr lang="ru-RU" dirty="0" smtClean="0"/>
              <a:t> </a:t>
            </a:r>
            <a:r>
              <a:rPr lang="en-US" dirty="0" smtClean="0"/>
              <a:t>/</a:t>
            </a:r>
            <a:r>
              <a:rPr lang="ru-RU" dirty="0" smtClean="0"/>
              <a:t> ФАВТ (РОССИЯ), </a:t>
            </a:r>
            <a:r>
              <a:rPr lang="ru-RU" dirty="0" err="1" smtClean="0"/>
              <a:t>г.МОСКВА</a:t>
            </a:r>
            <a:r>
              <a:rPr lang="ru-RU" dirty="0" smtClean="0"/>
              <a:t>, 15 – 16 ноября 2017 года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66826"/>
            <a:ext cx="52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Беспилотные авиационные системы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0157" y="1008506"/>
            <a:ext cx="61206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ТРЕХКОМПОНЕНТНАЯ МОДЕЛЬ СФОРМИРОВАННОСТИ ПРОФЕССИОНАЛЬНЫХ НАВЫКОВ СПЕЦИАЛИСТА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37690" y="2025134"/>
            <a:ext cx="62031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 smtClean="0"/>
              <a:t>Оценка точности и своевременности выполнения профессиональных действий;</a:t>
            </a:r>
          </a:p>
          <a:p>
            <a:pPr marL="285750" indent="-285750">
              <a:buFontTx/>
              <a:buChar char="-"/>
            </a:pPr>
            <a:endParaRPr lang="ru-RU" sz="2000" dirty="0" smtClean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Оценка «психофизиологической стоимости» результата деятельности;</a:t>
            </a:r>
          </a:p>
          <a:p>
            <a:pPr marL="285750" indent="-285750">
              <a:buFontTx/>
              <a:buChar char="-"/>
            </a:pPr>
            <a:endParaRPr lang="ru-RU" sz="2000" dirty="0" smtClean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Оценка социальной безопасности специалиста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10520" y="4662318"/>
            <a:ext cx="7067243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/>
              <a:t>Работы проводятся </a:t>
            </a:r>
            <a:r>
              <a:rPr lang="ru-RU" i="1" dirty="0" err="1" smtClean="0"/>
              <a:t>СПбГУГА</a:t>
            </a:r>
            <a:r>
              <a:rPr lang="ru-RU" i="1" dirty="0" smtClean="0"/>
              <a:t> совместно с кафедрой авиационной и космической медицины ВМА им. </a:t>
            </a:r>
            <a:r>
              <a:rPr lang="ru-RU" i="1" dirty="0" err="1" smtClean="0"/>
              <a:t>С.М.Кирова</a:t>
            </a:r>
            <a:r>
              <a:rPr lang="ru-RU" i="1" dirty="0" smtClean="0"/>
              <a:t>, НПО «Алмаз-Антей», НИЦ СПб ЭТУ, НИИ программных средств.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70483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87" y="4653136"/>
            <a:ext cx="1560984" cy="2081312"/>
          </a:xfrm>
          <a:prstGeom prst="rect">
            <a:avLst/>
          </a:prstGeom>
          <a:solidFill>
            <a:schemeClr val="accent3">
              <a:lumMod val="50000"/>
              <a:alpha val="35000"/>
            </a:schemeClr>
          </a:solidFill>
          <a:effectLst>
            <a:softEdge rad="317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54475" y="6243240"/>
            <a:ext cx="7380312" cy="49713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FAA (USA)</a:t>
            </a:r>
            <a:r>
              <a:rPr lang="ru-RU" dirty="0" smtClean="0"/>
              <a:t> </a:t>
            </a:r>
            <a:r>
              <a:rPr lang="en-US" dirty="0" smtClean="0"/>
              <a:t>/</a:t>
            </a:r>
            <a:r>
              <a:rPr lang="ru-RU" dirty="0" smtClean="0"/>
              <a:t> ФАВТ (РОССИЯ), </a:t>
            </a:r>
            <a:r>
              <a:rPr lang="ru-RU" dirty="0" err="1" smtClean="0"/>
              <a:t>г.МОСКВА</a:t>
            </a:r>
            <a:r>
              <a:rPr lang="ru-RU" dirty="0" smtClean="0"/>
              <a:t>, 15 – 16 ноября 2017 года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66826"/>
            <a:ext cx="52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Беспилотные авиационные системы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3703" y="644248"/>
            <a:ext cx="530108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ОСНОВНЫЕ ЗАДАЧИ СОВЕРШЕНСТВОВАНИЯ </a:t>
            </a:r>
          </a:p>
          <a:p>
            <a:pPr algn="ctr"/>
            <a:r>
              <a:rPr lang="ru-RU" b="1" dirty="0" smtClean="0"/>
              <a:t>СИСТЕМЫ ПОДГОТОВКИ КАДРОВ БАС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8716" y="1395760"/>
            <a:ext cx="7416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/>
              <a:t>Гармонизация профессионального и образовательного стандартов;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Создание единой научно-методологической основы профессионального отбора и подготовки специалистов по эксплуатации БАС от 4 до 9 уровней НРК, включая систему зачета ранее полученного образования;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Проведение широкомасштабной программы повышения квалификации действующих сотрудников служб организации, обеспечения  и управления воздушным движением по  совместной работе с пилотируемыми и беспилотными ВС;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Организация подготовки специалистов по защите объектов транспортной инфраструктуры от незаконного </a:t>
            </a:r>
            <a:r>
              <a:rPr lang="ru-RU" smtClean="0"/>
              <a:t>использования БАС;</a:t>
            </a:r>
            <a:endParaRPr lang="ru-RU" dirty="0" smtClean="0"/>
          </a:p>
          <a:p>
            <a:pPr marL="342900" indent="-342900" algn="just">
              <a:buAutoNum type="arabicPeriod"/>
            </a:pPr>
            <a:r>
              <a:rPr lang="ru-RU" dirty="0" smtClean="0"/>
              <a:t>Создание отечественной научной школы БАС, как основы подготовки преподавателей для обучения персонала по эксплуатации БАС и разработчиков новых БАС.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13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1F68AD"/>
              </a:clrFrom>
              <a:clrTo>
                <a:srgbClr val="1F68AD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9050" y="491021"/>
            <a:ext cx="9163050" cy="636697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63688" y="6093296"/>
            <a:ext cx="5688633" cy="52322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5515" y="60845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white"/>
                </a:solidFill>
              </a:rPr>
              <a:t>БЕСПИЛОТНЫЕ АВИАЦИОННЫЕ СИСТЕМЫ</a:t>
            </a: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9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609329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Peterburg" pitchFamily="2" charset="0"/>
              </a:rPr>
              <a:t>Благодарим за внимание!</a:t>
            </a:r>
            <a:endParaRPr lang="ru-RU" sz="2800" dirty="0">
              <a:solidFill>
                <a:schemeClr val="bg1"/>
              </a:solidFill>
              <a:latin typeface="Peterbu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9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87" y="4653136"/>
            <a:ext cx="1560984" cy="2081312"/>
          </a:xfrm>
          <a:prstGeom prst="rect">
            <a:avLst/>
          </a:prstGeom>
          <a:solidFill>
            <a:schemeClr val="accent3">
              <a:lumMod val="50000"/>
              <a:alpha val="35000"/>
            </a:schemeClr>
          </a:solidFill>
          <a:effectLst>
            <a:softEdge rad="317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54475" y="6243240"/>
            <a:ext cx="7380312" cy="49713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FAA (USA)</a:t>
            </a:r>
            <a:r>
              <a:rPr lang="ru-RU" dirty="0" smtClean="0"/>
              <a:t> </a:t>
            </a:r>
            <a:r>
              <a:rPr lang="en-US" dirty="0" smtClean="0"/>
              <a:t>/</a:t>
            </a:r>
            <a:r>
              <a:rPr lang="ru-RU" dirty="0" smtClean="0"/>
              <a:t> ФАВТ (РОССИЯ), </a:t>
            </a:r>
            <a:r>
              <a:rPr lang="ru-RU" dirty="0" err="1" smtClean="0"/>
              <a:t>г.МОСКВА</a:t>
            </a:r>
            <a:r>
              <a:rPr lang="ru-RU" dirty="0" smtClean="0"/>
              <a:t>, 15 – 16 ноября 2017 года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66826"/>
            <a:ext cx="52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Беспилотные авиационные системы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34" y="967136"/>
            <a:ext cx="2816994" cy="3830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67136"/>
            <a:ext cx="2664296" cy="38072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827583" y="5301208"/>
            <a:ext cx="6813253" cy="47482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ДПВС – дистанционно пилотируемое воздушное судно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208" y="564645"/>
            <a:ext cx="76270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2015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23728" y="564645"/>
            <a:ext cx="72008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2011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306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87" y="4653136"/>
            <a:ext cx="1560984" cy="2081312"/>
          </a:xfrm>
          <a:prstGeom prst="rect">
            <a:avLst/>
          </a:prstGeom>
          <a:solidFill>
            <a:schemeClr val="accent3">
              <a:lumMod val="50000"/>
              <a:alpha val="35000"/>
            </a:schemeClr>
          </a:solidFill>
          <a:effectLst>
            <a:softEdge rad="317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54475" y="6243240"/>
            <a:ext cx="7380312" cy="49713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FAA (USA)</a:t>
            </a:r>
            <a:r>
              <a:rPr lang="ru-RU" dirty="0" smtClean="0"/>
              <a:t> </a:t>
            </a:r>
            <a:r>
              <a:rPr lang="en-US" dirty="0" smtClean="0"/>
              <a:t>/</a:t>
            </a:r>
            <a:r>
              <a:rPr lang="ru-RU" dirty="0" smtClean="0"/>
              <a:t> ФАВТ (РОССИЯ), </a:t>
            </a:r>
            <a:r>
              <a:rPr lang="ru-RU" dirty="0" err="1" smtClean="0"/>
              <a:t>г.МОСКВА</a:t>
            </a:r>
            <a:r>
              <a:rPr lang="ru-RU" dirty="0" smtClean="0"/>
              <a:t>, 15 – 16 ноября 2017 года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66826"/>
            <a:ext cx="52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Беспилотные авиационные системы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24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87" y="4653136"/>
            <a:ext cx="1560984" cy="2081312"/>
          </a:xfrm>
          <a:prstGeom prst="rect">
            <a:avLst/>
          </a:prstGeom>
          <a:solidFill>
            <a:schemeClr val="accent3">
              <a:lumMod val="50000"/>
              <a:alpha val="35000"/>
            </a:schemeClr>
          </a:solidFill>
          <a:effectLst>
            <a:softEdge rad="317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54475" y="6243240"/>
            <a:ext cx="7380312" cy="49713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FAA (USA)</a:t>
            </a:r>
            <a:r>
              <a:rPr lang="ru-RU" dirty="0" smtClean="0"/>
              <a:t> </a:t>
            </a:r>
            <a:r>
              <a:rPr lang="en-US" dirty="0" smtClean="0"/>
              <a:t>/</a:t>
            </a:r>
            <a:r>
              <a:rPr lang="ru-RU" dirty="0" smtClean="0"/>
              <a:t> ФАВТ (РОССИЯ), </a:t>
            </a:r>
            <a:r>
              <a:rPr lang="ru-RU" dirty="0" err="1" smtClean="0"/>
              <a:t>г.МОСКВА</a:t>
            </a:r>
            <a:r>
              <a:rPr lang="ru-RU" dirty="0" smtClean="0"/>
              <a:t>, 15 – 16 ноября 2017 года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66826"/>
            <a:ext cx="52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Беспилотные авиационные системы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889803"/>
            <a:ext cx="69847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текущий момент  </a:t>
            </a:r>
            <a:r>
              <a:rPr lang="ru-RU" dirty="0"/>
              <a:t>большой объем </a:t>
            </a:r>
            <a:r>
              <a:rPr lang="ru-RU" dirty="0" smtClean="0"/>
              <a:t>гражданского рынка </a:t>
            </a:r>
            <a:r>
              <a:rPr lang="ru-RU" dirty="0"/>
              <a:t>услуг </a:t>
            </a:r>
            <a:r>
              <a:rPr lang="ru-RU" dirty="0" smtClean="0"/>
              <a:t>БАС(более </a:t>
            </a:r>
            <a:r>
              <a:rPr lang="ru-RU" dirty="0"/>
              <a:t>90%) сосредоточен в двух </a:t>
            </a:r>
            <a:r>
              <a:rPr lang="ru-RU" dirty="0" smtClean="0"/>
              <a:t>секторах:</a:t>
            </a:r>
          </a:p>
          <a:p>
            <a:endParaRPr lang="ru-RU" dirty="0" smtClean="0"/>
          </a:p>
          <a:p>
            <a:r>
              <a:rPr lang="ru-RU" dirty="0" smtClean="0"/>
              <a:t>– картографирование</a:t>
            </a:r>
            <a:r>
              <a:rPr lang="ru-RU" dirty="0"/>
              <a:t>,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съемка для диагностики протяженного объекта, в частности, </a:t>
            </a:r>
            <a:r>
              <a:rPr lang="ru-RU" dirty="0" err="1"/>
              <a:t>нефте</a:t>
            </a:r>
            <a:r>
              <a:rPr lang="ru-RU" dirty="0"/>
              <a:t>- и газопроводов, ЛЭП и </a:t>
            </a:r>
            <a:r>
              <a:rPr lang="ru-RU" dirty="0" smtClean="0"/>
              <a:t>дорог.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48716" y="5406698"/>
            <a:ext cx="7207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Услуги по доставке грузов нередко оказываются нелегитимно.</a:t>
            </a:r>
            <a:endParaRPr lang="ru-RU" sz="1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089935" y="1083830"/>
            <a:ext cx="712879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Текущее состояние гражданского рынка услуг БАС 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89935" y="4404424"/>
            <a:ext cx="652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Около 5% занимает рынок сельскохозяйственных услуг.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65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55076" y="4296582"/>
            <a:ext cx="5832648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1576807" y="3000059"/>
            <a:ext cx="4694239" cy="100811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325" y="2904079"/>
            <a:ext cx="2473891" cy="3621265"/>
          </a:xfrm>
          <a:prstGeom prst="rect">
            <a:avLst/>
          </a:prstGeom>
          <a:ln w="57150">
            <a:solidFill>
              <a:schemeClr val="bg2">
                <a:lumMod val="75000"/>
              </a:schemeClr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762685" y="981664"/>
            <a:ext cx="7704856" cy="181411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54475" y="6243240"/>
            <a:ext cx="7380312" cy="49713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FAA (USA)</a:t>
            </a:r>
            <a:r>
              <a:rPr lang="ru-RU" dirty="0" smtClean="0"/>
              <a:t> </a:t>
            </a:r>
            <a:r>
              <a:rPr lang="en-US" dirty="0" smtClean="0"/>
              <a:t>/</a:t>
            </a:r>
            <a:r>
              <a:rPr lang="ru-RU" dirty="0" smtClean="0"/>
              <a:t> ФАВТ (РОССИЯ), </a:t>
            </a:r>
            <a:r>
              <a:rPr lang="ru-RU" dirty="0" err="1" smtClean="0"/>
              <a:t>г.МОСКВА</a:t>
            </a:r>
            <a:r>
              <a:rPr lang="ru-RU" dirty="0" smtClean="0"/>
              <a:t>, 15 – 16 ноября 2017 года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66826"/>
            <a:ext cx="52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Беспилотные авиационные системы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3387" y="1089962"/>
            <a:ext cx="73448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НАЦИОНАЛЬНАЯ ТЕХНОЛОГИЧЕСКАЯ </a:t>
            </a:r>
            <a:r>
              <a:rPr lang="ru-RU" sz="2000" b="1" dirty="0" smtClean="0"/>
              <a:t>ИНИЦИАТИВА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Долгосрочная комплексная программа по созданию условий для обеспечения лидерства российских компаний на новых высокотехнологичных рынках, которые будут определять структуру мировой экономики в ближайшие 15–20 лет.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5735" y="328847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Дорожная карта </a:t>
            </a:r>
            <a:r>
              <a:rPr lang="en-US" b="1" dirty="0" smtClean="0"/>
              <a:t>“</a:t>
            </a:r>
            <a:r>
              <a:rPr lang="ru-RU" b="1" dirty="0" smtClean="0"/>
              <a:t>АЭРОНЕТ</a:t>
            </a:r>
            <a:r>
              <a:rPr lang="en-US" b="1" dirty="0" smtClean="0"/>
              <a:t>”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5076" y="4296582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«…Над территорией Российской Федерации к 2035 году постоянно (в режиме «24/7/365» могут находиться более 100 000 беспилотных воздушных судов (далее БВС) и космических аппаратов….»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63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87" y="4653136"/>
            <a:ext cx="1560984" cy="2081312"/>
          </a:xfrm>
          <a:prstGeom prst="rect">
            <a:avLst/>
          </a:prstGeom>
          <a:solidFill>
            <a:schemeClr val="accent3">
              <a:lumMod val="50000"/>
              <a:alpha val="35000"/>
            </a:schemeClr>
          </a:solidFill>
          <a:effectLst>
            <a:softEdge rad="317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54475" y="6243240"/>
            <a:ext cx="7380312" cy="49713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FAA (USA)</a:t>
            </a:r>
            <a:r>
              <a:rPr lang="ru-RU" dirty="0" smtClean="0"/>
              <a:t> </a:t>
            </a:r>
            <a:r>
              <a:rPr lang="en-US" dirty="0" smtClean="0"/>
              <a:t>/</a:t>
            </a:r>
            <a:r>
              <a:rPr lang="ru-RU" dirty="0" smtClean="0"/>
              <a:t> ФАВТ (РОССИЯ), г. МОСКВА, 15 – 16 ноября 2017 года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66826"/>
            <a:ext cx="52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Беспилотные авиационные системы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9947" y="925605"/>
            <a:ext cx="8294166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ВЗК РФ Статья 33. Государственная регистрация и государственный учет воздушных судов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5178" y="1725163"/>
            <a:ext cx="79341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1. Государственной </a:t>
            </a:r>
            <a:r>
              <a:rPr lang="ru-RU" dirty="0"/>
              <a:t>регистрации подлежат предназначенные для выполнения полетов следующие воздушные суда</a:t>
            </a:r>
            <a:r>
              <a:rPr lang="ru-RU" dirty="0" smtClean="0"/>
              <a:t>:</a:t>
            </a:r>
            <a:endParaRPr lang="ru-RU" dirty="0"/>
          </a:p>
          <a:p>
            <a:pPr algn="just"/>
            <a:r>
              <a:rPr lang="ru-RU" dirty="0"/>
              <a:t>1) </a:t>
            </a:r>
            <a:r>
              <a:rPr lang="ru-RU" b="1" u="sng" dirty="0"/>
              <a:t>беспилотные воздушные суда</a:t>
            </a:r>
            <a:r>
              <a:rPr lang="ru-RU" dirty="0"/>
              <a:t>, за исключением беспилотных гражданских воздушных судов с максимальной </a:t>
            </a:r>
            <a:r>
              <a:rPr lang="ru-RU" b="1" u="sng" dirty="0"/>
              <a:t>взлетной массой 30 килограммов и менее</a:t>
            </a:r>
            <a:r>
              <a:rPr lang="ru-RU" dirty="0"/>
              <a:t>, и пилотируемые гражданские воздушные суда, за исключением сверхлегких пилотируемых гражданских воздушных судов с массой конструкции 115 килограммов и менее;</a:t>
            </a:r>
          </a:p>
          <a:p>
            <a:pPr algn="just"/>
            <a:r>
              <a:rPr lang="ru-RU" dirty="0"/>
              <a:t>(в ред. Федерального </a:t>
            </a:r>
            <a:r>
              <a:rPr lang="ru-RU" dirty="0">
                <a:hlinkClick r:id="rId7"/>
              </a:rPr>
              <a:t>закона</a:t>
            </a:r>
            <a:r>
              <a:rPr lang="ru-RU" dirty="0"/>
              <a:t> от 03.07.2016 N 291-ФЗ)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5178" y="4243183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3.2. </a:t>
            </a:r>
            <a:r>
              <a:rPr lang="ru-RU" b="1" u="sng" dirty="0"/>
              <a:t>Беспилотные гражданские воздушные суда с максимальной взлетной массой от 0,25 килограмма до 30 килограммов, </a:t>
            </a:r>
            <a:r>
              <a:rPr lang="ru-RU" dirty="0"/>
              <a:t>ввезенные в Российскую Федерацию или произведенные в Российской Федерации, подлежат учету в порядке, установленном Правительством Российской Федерации.</a:t>
            </a:r>
          </a:p>
          <a:p>
            <a:r>
              <a:rPr lang="ru-RU" dirty="0"/>
              <a:t>(п. 3.2 введен Федеральным </a:t>
            </a:r>
            <a:r>
              <a:rPr lang="ru-RU" dirty="0">
                <a:hlinkClick r:id="rId8"/>
              </a:rPr>
              <a:t>законом</a:t>
            </a:r>
            <a:r>
              <a:rPr lang="ru-RU" dirty="0"/>
              <a:t> от 03.07.2016 N 291-ФЗ)</a:t>
            </a:r>
          </a:p>
        </p:txBody>
      </p:sp>
    </p:spTree>
    <p:extLst>
      <p:ext uri="{BB962C8B-B14F-4D97-AF65-F5344CB8AC3E}">
        <p14:creationId xmlns:p14="http://schemas.microsoft.com/office/powerpoint/2010/main" val="423514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87" y="4653136"/>
            <a:ext cx="1560984" cy="2081312"/>
          </a:xfrm>
          <a:prstGeom prst="rect">
            <a:avLst/>
          </a:prstGeom>
          <a:solidFill>
            <a:schemeClr val="accent3">
              <a:lumMod val="50000"/>
              <a:alpha val="35000"/>
            </a:schemeClr>
          </a:solidFill>
          <a:effectLst>
            <a:softEdge rad="317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54475" y="6243240"/>
            <a:ext cx="7380312" cy="49713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FAA (USA)</a:t>
            </a:r>
            <a:r>
              <a:rPr lang="ru-RU" dirty="0" smtClean="0"/>
              <a:t> </a:t>
            </a:r>
            <a:r>
              <a:rPr lang="en-US" dirty="0" smtClean="0"/>
              <a:t>/</a:t>
            </a:r>
            <a:r>
              <a:rPr lang="ru-RU" dirty="0" smtClean="0"/>
              <a:t> ФАВТ (РОССИЯ), </a:t>
            </a:r>
            <a:r>
              <a:rPr lang="ru-RU" dirty="0" err="1" smtClean="0"/>
              <a:t>г.МОСКВА</a:t>
            </a:r>
            <a:r>
              <a:rPr lang="ru-RU" dirty="0" smtClean="0"/>
              <a:t>, 15 – 16 ноября 2017 года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66826"/>
            <a:ext cx="52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Беспилотные авиационные системы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743140"/>
            <a:ext cx="5616624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b="1" dirty="0"/>
              <a:t>ВЗК РФ Статья 56. Экипаж воздушного судна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866663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1.1. Экипаж беспилотного воздушного судна состоит из </a:t>
            </a:r>
            <a:r>
              <a:rPr lang="ru-RU" b="1" u="sng" dirty="0"/>
              <a:t>одного либо нескольких внешних пилотов</a:t>
            </a:r>
            <a:r>
              <a:rPr lang="ru-RU" dirty="0"/>
              <a:t>, одного из которых владелец беспилотного воздушного судна назначает командиром такого воздушного судна.</a:t>
            </a:r>
          </a:p>
          <a:p>
            <a:r>
              <a:rPr lang="ru-RU" dirty="0"/>
              <a:t>(п. 1.1 введен Федеральным </a:t>
            </a:r>
            <a:r>
              <a:rPr lang="ru-RU" dirty="0">
                <a:hlinkClick r:id="rId7"/>
              </a:rPr>
              <a:t>законом</a:t>
            </a:r>
            <a:r>
              <a:rPr lang="ru-RU" dirty="0"/>
              <a:t> от 30.12.2015 N 462-ФЗ)</a:t>
            </a:r>
          </a:p>
        </p:txBody>
      </p:sp>
    </p:spTree>
    <p:extLst>
      <p:ext uri="{BB962C8B-B14F-4D97-AF65-F5344CB8AC3E}">
        <p14:creationId xmlns:p14="http://schemas.microsoft.com/office/powerpoint/2010/main" val="178850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54475" y="6243240"/>
            <a:ext cx="7380312" cy="49713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FAA (USA)</a:t>
            </a:r>
            <a:r>
              <a:rPr lang="ru-RU" dirty="0" smtClean="0"/>
              <a:t> </a:t>
            </a:r>
            <a:r>
              <a:rPr lang="en-US" dirty="0" smtClean="0"/>
              <a:t>/</a:t>
            </a:r>
            <a:r>
              <a:rPr lang="ru-RU" dirty="0" smtClean="0"/>
              <a:t> ФАВТ (РОССИЯ), </a:t>
            </a:r>
            <a:r>
              <a:rPr lang="ru-RU" dirty="0" err="1" smtClean="0"/>
              <a:t>г.МОСКВА</a:t>
            </a:r>
            <a:r>
              <a:rPr lang="ru-RU" dirty="0" smtClean="0"/>
              <a:t>, 15 – 16 ноября 2017 года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66826"/>
            <a:ext cx="52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Беспилотные авиационные системы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967892"/>
            <a:ext cx="7890971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</a:rPr>
              <a:t>Приказ Министерства транспорта РФ от 4 августа 2015 г. N 240 "Об утверждении </a:t>
            </a:r>
            <a:r>
              <a:rPr lang="ru-RU" dirty="0" smtClean="0">
                <a:solidFill>
                  <a:srgbClr val="000000"/>
                </a:solidFill>
              </a:rPr>
              <a:t>Перечня </a:t>
            </a:r>
            <a:r>
              <a:rPr lang="ru-RU" dirty="0">
                <a:solidFill>
                  <a:srgbClr val="000000"/>
                </a:solidFill>
              </a:rPr>
              <a:t>специалистов авиационного персонала гражданской авиации Российской </a:t>
            </a:r>
            <a:r>
              <a:rPr lang="ru-RU" dirty="0" smtClean="0">
                <a:solidFill>
                  <a:srgbClr val="000000"/>
                </a:solidFill>
              </a:rPr>
              <a:t>Федерации"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3241541"/>
            <a:ext cx="6807300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1. Специалисты, входящие в состав летного экипажа гражданской авиации:</a:t>
            </a:r>
          </a:p>
          <a:p>
            <a:r>
              <a:rPr lang="ru-RU" dirty="0">
                <a:solidFill>
                  <a:srgbClr val="000000"/>
                </a:solidFill>
              </a:rPr>
              <a:t>пилот;</a:t>
            </a:r>
          </a:p>
          <a:p>
            <a:r>
              <a:rPr lang="ru-RU" b="1" u="sng" dirty="0">
                <a:solidFill>
                  <a:srgbClr val="000000"/>
                </a:solidFill>
              </a:rPr>
              <a:t>внешний пилот;</a:t>
            </a:r>
          </a:p>
          <a:p>
            <a:r>
              <a:rPr lang="ru-RU" dirty="0">
                <a:solidFill>
                  <a:srgbClr val="000000"/>
                </a:solidFill>
              </a:rPr>
              <a:t>штурман;</a:t>
            </a:r>
          </a:p>
          <a:p>
            <a:r>
              <a:rPr lang="ru-RU" dirty="0">
                <a:solidFill>
                  <a:srgbClr val="000000"/>
                </a:solidFill>
              </a:rPr>
              <a:t>бортрадист;</a:t>
            </a:r>
          </a:p>
          <a:p>
            <a:r>
              <a:rPr lang="ru-RU" dirty="0">
                <a:solidFill>
                  <a:srgbClr val="000000"/>
                </a:solidFill>
              </a:rPr>
              <a:t>бортинженер (бортмеханик);</a:t>
            </a:r>
          </a:p>
          <a:p>
            <a:r>
              <a:rPr lang="ru-RU" dirty="0">
                <a:solidFill>
                  <a:srgbClr val="000000"/>
                </a:solidFill>
              </a:rPr>
              <a:t>летчик-наблюдатель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6704" y="216862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hlinkClick r:id="rId6"/>
              </a:rPr>
              <a:t>Приказом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Минтранса России от 3 ноября 2016 г. N 312 пункт 1 изложен в новой </a:t>
            </a:r>
            <a:r>
              <a:rPr lang="ru-RU" dirty="0" smtClean="0">
                <a:solidFill>
                  <a:srgbClr val="000000"/>
                </a:solidFill>
              </a:rPr>
              <a:t>редакции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09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87" y="4653136"/>
            <a:ext cx="1560984" cy="2081312"/>
          </a:xfrm>
          <a:prstGeom prst="rect">
            <a:avLst/>
          </a:prstGeom>
          <a:solidFill>
            <a:schemeClr val="accent3">
              <a:lumMod val="50000"/>
              <a:alpha val="35000"/>
            </a:schemeClr>
          </a:solidFill>
          <a:effectLst>
            <a:softEdge rad="317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54475" y="6243240"/>
            <a:ext cx="7380312" cy="49713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FAA (USA)</a:t>
            </a:r>
            <a:r>
              <a:rPr lang="ru-RU" dirty="0" smtClean="0"/>
              <a:t> </a:t>
            </a:r>
            <a:r>
              <a:rPr lang="en-US" dirty="0" smtClean="0"/>
              <a:t>/</a:t>
            </a:r>
            <a:r>
              <a:rPr lang="ru-RU" dirty="0" smtClean="0"/>
              <a:t> ФАВТ (РОССИЯ), </a:t>
            </a:r>
            <a:r>
              <a:rPr lang="ru-RU" dirty="0" err="1" smtClean="0"/>
              <a:t>г.МОСКВА</a:t>
            </a:r>
            <a:r>
              <a:rPr lang="ru-RU" dirty="0" smtClean="0"/>
              <a:t>, 15 – 16 ноября 2017 года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66826"/>
            <a:ext cx="52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Беспилотные авиационные системы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524" y="1916091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265" algn="ctr"/>
            <a:r>
              <a:rPr lang="ru-RU" dirty="0">
                <a:latin typeface="Times New Roman" panose="02020603050405020304" pitchFamily="18" charset="0"/>
              </a:rPr>
              <a:t>В соответствии с распоряжением Правительства Российской Федерации от 3 марта 2015 года № 349-р в Российской Федерации реализуются мероприятия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направленные на совершенствование </a:t>
            </a:r>
            <a:r>
              <a:rPr lang="ru-RU" dirty="0">
                <a:latin typeface="Times New Roman" panose="02020603050405020304" pitchFamily="18" charset="0"/>
              </a:rPr>
              <a:t>системы среднего профессионального образования.</a:t>
            </a:r>
            <a:endParaRPr lang="ru-RU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8716" y="3428110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целях обеспечения соответствия квалификации выпускников требованиям современной экономики приказом Министерства труда и социальной защиты Российской Федерации от 2 ноября 2015 года № 831 утвержден </a:t>
            </a:r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список 50 наиболее востребованных на рынке труда, новых и перспективных профессий, требующих среднего профессионального 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образования.</a:t>
            </a:r>
            <a:endParaRPr lang="ru-RU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833490"/>
            <a:ext cx="208823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ТОП-50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8711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1999</Words>
  <Application>Microsoft Office PowerPoint</Application>
  <PresentationFormat>Экран (4:3)</PresentationFormat>
  <Paragraphs>194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Calibri</vt:lpstr>
      <vt:lpstr>Georgia</vt:lpstr>
      <vt:lpstr>Peterburg</vt:lpstr>
      <vt:lpstr>Times New Roman</vt:lpstr>
      <vt:lpstr>TimesNewRomanPSMT</vt:lpstr>
      <vt:lpstr>Trebuchet MS</vt:lpstr>
      <vt:lpstr>2_Воздушный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113</cp:revision>
  <dcterms:created xsi:type="dcterms:W3CDTF">2014-01-06T12:29:33Z</dcterms:created>
  <dcterms:modified xsi:type="dcterms:W3CDTF">2017-11-14T10:05:38Z</dcterms:modified>
</cp:coreProperties>
</file>