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58" r:id="rId2"/>
    <p:sldId id="298" r:id="rId3"/>
    <p:sldId id="299" r:id="rId4"/>
    <p:sldId id="317" r:id="rId5"/>
    <p:sldId id="289" r:id="rId6"/>
    <p:sldId id="287" r:id="rId7"/>
    <p:sldId id="288" r:id="rId8"/>
    <p:sldId id="323" r:id="rId9"/>
    <p:sldId id="291" r:id="rId10"/>
    <p:sldId id="294" r:id="rId11"/>
    <p:sldId id="293" r:id="rId12"/>
    <p:sldId id="313" r:id="rId13"/>
    <p:sldId id="300" r:id="rId14"/>
    <p:sldId id="318" r:id="rId15"/>
    <p:sldId id="315" r:id="rId16"/>
    <p:sldId id="304" r:id="rId17"/>
    <p:sldId id="302" r:id="rId18"/>
    <p:sldId id="303" r:id="rId19"/>
    <p:sldId id="305" r:id="rId20"/>
    <p:sldId id="324" r:id="rId21"/>
    <p:sldId id="295" r:id="rId22"/>
  </p:sldIdLst>
  <p:sldSz cx="9144000" cy="5143500" type="screen16x9"/>
  <p:notesSz cx="6797675" cy="9928225"/>
  <p:defaultTex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10" autoAdjust="0"/>
  </p:normalViewPr>
  <p:slideViewPr>
    <p:cSldViewPr showGuides="1">
      <p:cViewPr varScale="1">
        <p:scale>
          <a:sx n="147" d="100"/>
          <a:sy n="147" d="100"/>
        </p:scale>
        <p:origin x="-594" y="-36"/>
      </p:cViewPr>
      <p:guideLst>
        <p:guide orient="horz" pos="1620"/>
        <p:guide pos="2880"/>
      </p:guideLst>
    </p:cSldViewPr>
  </p:slideViewPr>
  <p:outlineViewPr>
    <p:cViewPr>
      <p:scale>
        <a:sx n="33" d="100"/>
        <a:sy n="33" d="100"/>
      </p:scale>
      <p:origin x="0" y="1101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D5E9901B-7E26-4433-BADF-40B0F92CFD5F}" type="datetimeFigureOut">
              <a:rPr lang="ru-RU"/>
              <a:pPr>
                <a:defRPr/>
              </a:pPr>
              <a:t>30.05.2019</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140E3905-377C-4346-B907-DA16034DEF3E}" type="slidenum">
              <a:rPr lang="ru-RU"/>
              <a:pPr>
                <a:defRPr/>
              </a:pPr>
              <a:t>‹#›</a:t>
            </a:fld>
            <a:endParaRPr lang="ru-RU"/>
          </a:p>
        </p:txBody>
      </p:sp>
    </p:spTree>
    <p:extLst>
      <p:ext uri="{BB962C8B-B14F-4D97-AF65-F5344CB8AC3E}">
        <p14:creationId xmlns="" xmlns:p14="http://schemas.microsoft.com/office/powerpoint/2010/main" val="224950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5DD54C-D32A-4EBA-93D1-77406C46E00F}" type="datetimeFigureOut">
              <a:rPr lang="ru-RU"/>
              <a:pPr>
                <a:defRPr/>
              </a:pPr>
              <a:t>30.05.2019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B400DD-7C30-4EBD-95EC-D3D56E4743D7}" type="slidenum">
              <a:rPr lang="ru-RU"/>
              <a:pPr>
                <a:defRPr/>
              </a:pPr>
              <a:t>‹#›</a:t>
            </a:fld>
            <a:endParaRPr lang="ru-RU"/>
          </a:p>
        </p:txBody>
      </p:sp>
    </p:spTree>
    <p:extLst>
      <p:ext uri="{BB962C8B-B14F-4D97-AF65-F5344CB8AC3E}">
        <p14:creationId xmlns="" xmlns:p14="http://schemas.microsoft.com/office/powerpoint/2010/main" val="371286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8B400DD-7C30-4EBD-95EC-D3D56E4743D7}" type="slidenum">
              <a:rPr lang="ru-RU" smtClean="0"/>
              <a:pPr>
                <a:defRPr/>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Title 1"/>
          <p:cNvSpPr txBox="1">
            <a:spLocks/>
          </p:cNvSpPr>
          <p:nvPr userDrawn="1"/>
        </p:nvSpPr>
        <p:spPr>
          <a:xfrm>
            <a:off x="890591" y="2518174"/>
            <a:ext cx="5513387" cy="564356"/>
          </a:xfrm>
          <a:prstGeom prst="rect">
            <a:avLst/>
          </a:prstGeom>
        </p:spPr>
        <p:txBody>
          <a:bodyPr anchor="ctr">
            <a:normAutofit/>
          </a:bodyPr>
          <a:lstStyle>
            <a:lvl1pPr defTabSz="457200" eaLnBrk="0" hangingPunct="0">
              <a:defRPr>
                <a:solidFill>
                  <a:schemeClr val="tx1"/>
                </a:solidFill>
                <a:latin typeface="Calibri" charset="0"/>
                <a:cs typeface="Arial" charset="0"/>
              </a:defRPr>
            </a:lvl1pPr>
            <a:lvl2pPr marL="742950" indent="-285750" defTabSz="457200" eaLnBrk="0" hangingPunct="0">
              <a:defRPr>
                <a:solidFill>
                  <a:schemeClr val="tx1"/>
                </a:solidFill>
                <a:latin typeface="Calibri" charset="0"/>
                <a:cs typeface="Arial" charset="0"/>
              </a:defRPr>
            </a:lvl2pPr>
            <a:lvl3pPr marL="1143000" indent="-228600" defTabSz="457200" eaLnBrk="0" hangingPunct="0">
              <a:defRPr>
                <a:solidFill>
                  <a:schemeClr val="tx1"/>
                </a:solidFill>
                <a:latin typeface="Calibri" charset="0"/>
                <a:cs typeface="Arial" charset="0"/>
              </a:defRPr>
            </a:lvl3pPr>
            <a:lvl4pPr marL="1600200" indent="-228600" defTabSz="457200" eaLnBrk="0" hangingPunct="0">
              <a:defRPr>
                <a:solidFill>
                  <a:schemeClr val="tx1"/>
                </a:solidFill>
                <a:latin typeface="Calibri" charset="0"/>
                <a:cs typeface="Arial" charset="0"/>
              </a:defRPr>
            </a:lvl4pPr>
            <a:lvl5pPr marL="2057400" indent="-228600" defTabSz="4572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defRPr/>
            </a:pPr>
            <a:r>
              <a:rPr lang="ru-RU" sz="2200" smtClean="0">
                <a:solidFill>
                  <a:srgbClr val="FFFFFF"/>
                </a:solidFill>
                <a:latin typeface="Verdana" charset="0"/>
              </a:rPr>
              <a:t>Образец заголовка</a:t>
            </a:r>
            <a:endParaRPr lang="en-US" sz="2200" smtClean="0">
              <a:solidFill>
                <a:srgbClr val="FFFFFF"/>
              </a:solidFill>
              <a:latin typeface="Verdana" charset="0"/>
            </a:endParaRPr>
          </a:p>
        </p:txBody>
      </p:sp>
      <p:sp>
        <p:nvSpPr>
          <p:cNvPr id="9" name="Text Placeholder 9"/>
          <p:cNvSpPr>
            <a:spLocks noGrp="1"/>
          </p:cNvSpPr>
          <p:nvPr>
            <p:ph type="body" sz="quarter" idx="11"/>
          </p:nvPr>
        </p:nvSpPr>
        <p:spPr>
          <a:xfrm>
            <a:off x="902402" y="4521200"/>
            <a:ext cx="4193157" cy="381396"/>
          </a:xfrm>
        </p:spPr>
        <p:txBody>
          <a:bodyPr anchor="b">
            <a:normAutofit/>
          </a:bodyPr>
          <a:lstStyle>
            <a:lvl1pPr>
              <a:buNone/>
              <a:defRPr sz="1000" baseline="0"/>
            </a:lvl1pPr>
          </a:lstStyle>
          <a:p>
            <a:pPr lvl="0"/>
            <a:r>
              <a:rPr lang="ru-RU" smtClean="0"/>
              <a:t>Образец текста</a:t>
            </a:r>
          </a:p>
        </p:txBody>
      </p:sp>
      <p:sp>
        <p:nvSpPr>
          <p:cNvPr id="10" name="Title 1"/>
          <p:cNvSpPr>
            <a:spLocks noGrp="1"/>
          </p:cNvSpPr>
          <p:nvPr>
            <p:ph type="ctrTitle"/>
          </p:nvPr>
        </p:nvSpPr>
        <p:spPr>
          <a:xfrm>
            <a:off x="890032" y="2625757"/>
            <a:ext cx="5514509" cy="564404"/>
          </a:xfrm>
        </p:spPr>
        <p:txBody>
          <a:bodyPr/>
          <a:lstStyle>
            <a:lvl1pPr marL="0" marR="0" indent="0" defTabSz="457200" rtl="0" eaLnBrk="0" fontAlgn="base" latinLnBrk="0" hangingPunct="0">
              <a:lnSpc>
                <a:spcPct val="100000"/>
              </a:lnSpc>
              <a:spcBef>
                <a:spcPct val="0"/>
              </a:spcBef>
              <a:spcAft>
                <a:spcPct val="0"/>
              </a:spcAft>
              <a:tabLst/>
              <a:defRPr baseline="0">
                <a:solidFill>
                  <a:srgbClr val="FFFFFF"/>
                </a:solidFill>
              </a:defRPr>
            </a:lvl1pPr>
          </a:lstStyle>
          <a:p>
            <a:pPr lvl="0"/>
            <a:r>
              <a:rPr lang="ru-RU" noProof="0" smtClean="0"/>
              <a:t>Образец заголовка</a:t>
            </a:r>
            <a:endParaRPr lang="en-US" noProof="0" dirty="0"/>
          </a:p>
        </p:txBody>
      </p:sp>
      <p:sp>
        <p:nvSpPr>
          <p:cNvPr id="11" name="Subtitle 2"/>
          <p:cNvSpPr>
            <a:spLocks noGrp="1"/>
          </p:cNvSpPr>
          <p:nvPr>
            <p:ph type="subTitle" idx="1"/>
          </p:nvPr>
        </p:nvSpPr>
        <p:spPr>
          <a:xfrm>
            <a:off x="898323" y="3437383"/>
            <a:ext cx="5514509" cy="84873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3" name="Rectangle 21"/>
          <p:cNvSpPr/>
          <p:nvPr userDrawn="1"/>
        </p:nvSpPr>
        <p:spPr>
          <a:xfrm>
            <a:off x="0" y="1"/>
            <a:ext cx="9144000" cy="4866085"/>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22"/>
          <p:cNvSpPr/>
          <p:nvPr userDrawn="1"/>
        </p:nvSpPr>
        <p:spPr>
          <a:xfrm>
            <a:off x="0" y="4874420"/>
            <a:ext cx="9144000" cy="2690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grpSp>
        <p:nvGrpSpPr>
          <p:cNvPr id="9" name="Группа 10"/>
          <p:cNvGrpSpPr>
            <a:grpSpLocks/>
          </p:cNvGrpSpPr>
          <p:nvPr userDrawn="1"/>
        </p:nvGrpSpPr>
        <p:grpSpPr bwMode="auto">
          <a:xfrm>
            <a:off x="8362950" y="4911055"/>
            <a:ext cx="406400" cy="180975"/>
            <a:chOff x="5385680" y="6487509"/>
            <a:chExt cx="1039813" cy="461962"/>
          </a:xfrm>
        </p:grpSpPr>
        <p:sp>
          <p:nvSpPr>
            <p:cNvPr id="11" name="Freeform 27"/>
            <p:cNvSpPr>
              <a:spLocks/>
            </p:cNvSpPr>
            <p:nvPr userDrawn="1"/>
          </p:nvSpPr>
          <p:spPr bwMode="auto">
            <a:xfrm>
              <a:off x="6046080" y="6487509"/>
              <a:ext cx="379413" cy="346075"/>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endParaRPr lang="ru-RU"/>
            </a:p>
          </p:txBody>
        </p:sp>
        <p:sp>
          <p:nvSpPr>
            <p:cNvPr id="12" name="Freeform 28"/>
            <p:cNvSpPr>
              <a:spLocks/>
            </p:cNvSpPr>
            <p:nvPr userDrawn="1"/>
          </p:nvSpPr>
          <p:spPr bwMode="auto">
            <a:xfrm>
              <a:off x="5774618" y="6603396"/>
              <a:ext cx="319087" cy="230188"/>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endParaRPr lang="ru-RU"/>
            </a:p>
          </p:txBody>
        </p:sp>
        <p:sp>
          <p:nvSpPr>
            <p:cNvPr id="13" name="Freeform 29"/>
            <p:cNvSpPr>
              <a:spLocks/>
            </p:cNvSpPr>
            <p:nvPr userDrawn="1"/>
          </p:nvSpPr>
          <p:spPr bwMode="auto">
            <a:xfrm>
              <a:off x="5385680" y="6603396"/>
              <a:ext cx="436563" cy="346075"/>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endParaRPr lang="ru-RU"/>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24" y="1354836"/>
            <a:ext cx="8529889" cy="3295634"/>
          </a:xfrm>
        </p:spPr>
        <p:txBody>
          <a:body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4"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568952" cy="820800"/>
          </a:xfrm>
        </p:spPr>
        <p:txBody>
          <a:bodyPr/>
          <a:lstStyle/>
          <a:p>
            <a:r>
              <a:rPr lang="ru-RU" smtClean="0"/>
              <a:t>Образец заголовка</a:t>
            </a:r>
            <a:endParaRPr lang="ru-RU" dirty="0"/>
          </a:p>
        </p:txBody>
      </p:sp>
      <p:sp>
        <p:nvSpPr>
          <p:cNvPr id="7" name="Content Placeholder 2"/>
          <p:cNvSpPr>
            <a:spLocks noGrp="1"/>
          </p:cNvSpPr>
          <p:nvPr>
            <p:ph idx="13"/>
          </p:nvPr>
        </p:nvSpPr>
        <p:spPr>
          <a:xfrm>
            <a:off x="244226"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8" name="Content Placeholder 2"/>
          <p:cNvSpPr>
            <a:spLocks noGrp="1"/>
          </p:cNvSpPr>
          <p:nvPr>
            <p:ph idx="14"/>
          </p:nvPr>
        </p:nvSpPr>
        <p:spPr>
          <a:xfrm>
            <a:off x="395539" y="1437625"/>
            <a:ext cx="8529889" cy="3295634"/>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Title Placeholder 1"/>
          <p:cNvSpPr>
            <a:spLocks noGrp="1"/>
          </p:cNvSpPr>
          <p:nvPr>
            <p:ph type="title"/>
          </p:nvPr>
        </p:nvSpPr>
        <p:spPr>
          <a:xfrm>
            <a:off x="323528" y="2494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8" name="Content Placeholder 2"/>
          <p:cNvSpPr>
            <a:spLocks noGrp="1"/>
          </p:cNvSpPr>
          <p:nvPr>
            <p:ph idx="1"/>
          </p:nvPr>
        </p:nvSpPr>
        <p:spPr>
          <a:xfrm>
            <a:off x="244224" y="1354836"/>
            <a:ext cx="7094790"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
        <p:nvSpPr>
          <p:cNvPr id="9" name="Text Placeholder 3"/>
          <p:cNvSpPr>
            <a:spLocks noGrp="1"/>
          </p:cNvSpPr>
          <p:nvPr>
            <p:ph type="body" sz="half" idx="2"/>
          </p:nvPr>
        </p:nvSpPr>
        <p:spPr>
          <a:xfrm>
            <a:off x="7457655" y="1383619"/>
            <a:ext cx="1316459" cy="3266852"/>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229600" cy="820800"/>
          </a:xfrm>
        </p:spPr>
        <p:txBody>
          <a:bodyPr/>
          <a:lstStyle>
            <a:lvl1pPr>
              <a:defRPr/>
            </a:lvl1pPr>
          </a:lstStyle>
          <a:p>
            <a:r>
              <a:rPr lang="ru-RU" smtClean="0"/>
              <a:t>Образец заголовка</a:t>
            </a:r>
            <a:endParaRPr lang="ru-RU" dirty="0"/>
          </a:p>
        </p:txBody>
      </p:sp>
      <p:sp>
        <p:nvSpPr>
          <p:cNvPr id="10" name="Content Placeholder 2"/>
          <p:cNvSpPr>
            <a:spLocks noGrp="1"/>
          </p:cNvSpPr>
          <p:nvPr>
            <p:ph idx="1"/>
          </p:nvPr>
        </p:nvSpPr>
        <p:spPr>
          <a:xfrm>
            <a:off x="244224" y="1354836"/>
            <a:ext cx="7094790" cy="32956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7457655" y="1408859"/>
            <a:ext cx="1316459" cy="3241611"/>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229600" cy="820800"/>
          </a:xfrm>
        </p:spPr>
        <p:txBody>
          <a:bodyPr/>
          <a:lstStyle/>
          <a:p>
            <a:r>
              <a:rPr lang="ru-RU" smtClean="0"/>
              <a:t>Образец заголовка</a:t>
            </a:r>
            <a:endParaRPr lang="ru-RU" dirty="0"/>
          </a:p>
        </p:txBody>
      </p:sp>
      <p:sp>
        <p:nvSpPr>
          <p:cNvPr id="8" name="Content Placeholder 2"/>
          <p:cNvSpPr>
            <a:spLocks noGrp="1"/>
          </p:cNvSpPr>
          <p:nvPr>
            <p:ph idx="1"/>
          </p:nvPr>
        </p:nvSpPr>
        <p:spPr>
          <a:xfrm>
            <a:off x="244226"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dirty="0" smtClean="0"/>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36702" y="1352278"/>
            <a:ext cx="4206713" cy="327925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6" name="Content Placeholder 3"/>
          <p:cNvSpPr>
            <a:spLocks noGrp="1"/>
          </p:cNvSpPr>
          <p:nvPr>
            <p:ph sz="half" idx="2"/>
          </p:nvPr>
        </p:nvSpPr>
        <p:spPr>
          <a:xfrm>
            <a:off x="4577642" y="1352278"/>
            <a:ext cx="4196473" cy="327925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Title Placeholder 1"/>
          <p:cNvSpPr>
            <a:spLocks noGrp="1"/>
          </p:cNvSpPr>
          <p:nvPr>
            <p:ph type="title"/>
          </p:nvPr>
        </p:nvSpPr>
        <p:spPr>
          <a:xfrm>
            <a:off x="230731" y="258894"/>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327028" y="1284686"/>
            <a:ext cx="7013575" cy="33480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9" name="Text Placeholder 3"/>
          <p:cNvSpPr>
            <a:spLocks noGrp="1"/>
          </p:cNvSpPr>
          <p:nvPr>
            <p:ph type="body" sz="half" idx="2"/>
          </p:nvPr>
        </p:nvSpPr>
        <p:spPr>
          <a:xfrm>
            <a:off x="7457655" y="1289803"/>
            <a:ext cx="1316459" cy="3342920"/>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itle Placeholder 1"/>
          <p:cNvSpPr>
            <a:spLocks noGrp="1"/>
          </p:cNvSpPr>
          <p:nvPr>
            <p:ph type="title"/>
          </p:nvPr>
        </p:nvSpPr>
        <p:spPr>
          <a:xfrm>
            <a:off x="230731" y="258894"/>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327028" y="128468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9" name="Picture Placeholder 2"/>
          <p:cNvSpPr>
            <a:spLocks noGrp="1"/>
          </p:cNvSpPr>
          <p:nvPr>
            <p:ph type="pic" idx="10"/>
          </p:nvPr>
        </p:nvSpPr>
        <p:spPr>
          <a:xfrm>
            <a:off x="4667252" y="1285876"/>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10" name="Title Placeholder 1"/>
          <p:cNvSpPr>
            <a:spLocks noGrp="1"/>
          </p:cNvSpPr>
          <p:nvPr>
            <p:ph type="title"/>
          </p:nvPr>
        </p:nvSpPr>
        <p:spPr>
          <a:xfrm>
            <a:off x="230731" y="258894"/>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0"/>
          <p:cNvSpPr/>
          <p:nvPr/>
        </p:nvSpPr>
        <p:spPr>
          <a:xfrm>
            <a:off x="-17463" y="-33338"/>
            <a:ext cx="9161463" cy="809625"/>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Заголовок 1"/>
          <p:cNvSpPr>
            <a:spLocks noGrp="1"/>
          </p:cNvSpPr>
          <p:nvPr>
            <p:ph type="title"/>
          </p:nvPr>
        </p:nvSpPr>
        <p:spPr bwMode="auto">
          <a:xfrm>
            <a:off x="457200" y="205980"/>
            <a:ext cx="8229600" cy="8203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r>
              <a:rPr lang="en-US" smtClean="0"/>
              <a:t/>
            </a:r>
            <a:br>
              <a:rPr lang="en-US" smtClean="0"/>
            </a:br>
            <a:r>
              <a:rPr lang="en-US" smtClean="0"/>
              <a:t/>
            </a:r>
            <a:br>
              <a:rPr lang="en-US" smtClean="0"/>
            </a:br>
            <a:endParaRPr lang="ru-RU" smtClean="0"/>
          </a:p>
        </p:txBody>
      </p:sp>
      <p:sp>
        <p:nvSpPr>
          <p:cNvPr id="1028" name="Текст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smtClean="0"/>
              <a:t>Нажмите для редактирования</a:t>
            </a:r>
          </a:p>
          <a:p>
            <a:pPr lvl="0"/>
            <a:r>
              <a:rPr lang="ru-RU" dirty="0" smtClean="0"/>
              <a:t>Нажмите для ввода текста</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a:spLocks noChangeArrowheads="1"/>
          </p:cNvSpPr>
          <p:nvPr/>
        </p:nvSpPr>
        <p:spPr bwMode="auto">
          <a:xfrm>
            <a:off x="0" y="4880373"/>
            <a:ext cx="9144000" cy="26312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9" name="Text Box 10"/>
          <p:cNvSpPr txBox="1">
            <a:spLocks noChangeArrowheads="1"/>
          </p:cNvSpPr>
          <p:nvPr/>
        </p:nvSpPr>
        <p:spPr bwMode="auto">
          <a:xfrm>
            <a:off x="201616" y="4929040"/>
            <a:ext cx="230187" cy="153888"/>
          </a:xfrm>
          <a:prstGeom prst="rect">
            <a:avLst/>
          </a:prstGeom>
          <a:noFill/>
          <a:ln w="9525">
            <a:noFill/>
            <a:miter lim="800000"/>
            <a:headEnd/>
            <a:tailEnd/>
          </a:ln>
        </p:spPr>
        <p:txBody>
          <a:bodyPr lIns="0" tIns="0" rIns="0" bIns="0" anchor="ct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fontAlgn="auto" hangingPunct="1">
              <a:spcBef>
                <a:spcPct val="50000"/>
              </a:spcBef>
              <a:spcAft>
                <a:spcPts val="0"/>
              </a:spcAft>
              <a:defRPr/>
            </a:pPr>
            <a:fld id="{5A8B237C-2DB2-42C9-944A-4EF381EEF8FC}" type="slidenum">
              <a:rPr lang="en-US" sz="1000" smtClean="0">
                <a:latin typeface="Verdana" charset="0"/>
                <a:cs typeface="+mn-cs"/>
              </a:rPr>
              <a:pPr algn="r" eaLnBrk="1" fontAlgn="auto" hangingPunct="1">
                <a:spcBef>
                  <a:spcPct val="50000"/>
                </a:spcBef>
                <a:spcAft>
                  <a:spcPts val="0"/>
                </a:spcAft>
                <a:defRPr/>
              </a:pPr>
              <a:t>‹#›</a:t>
            </a:fld>
            <a:endParaRPr lang="en-US" sz="1000" smtClean="0">
              <a:latin typeface="Verdana" charset="0"/>
              <a:cs typeface="+mn-cs"/>
            </a:endParaRPr>
          </a:p>
        </p:txBody>
      </p:sp>
      <p:sp>
        <p:nvSpPr>
          <p:cNvPr id="10" name="Text Box 15"/>
          <p:cNvSpPr txBox="1">
            <a:spLocks noChangeArrowheads="1"/>
          </p:cNvSpPr>
          <p:nvPr/>
        </p:nvSpPr>
        <p:spPr bwMode="auto">
          <a:xfrm>
            <a:off x="487362" y="4941094"/>
            <a:ext cx="4588693"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sz="1000" dirty="0" smtClean="0">
                <a:latin typeface="Verdana" charset="0"/>
                <a:cs typeface="+mn-cs"/>
              </a:rPr>
              <a:t>| </a:t>
            </a:r>
            <a:r>
              <a:rPr lang="ru-RU" sz="1000" dirty="0" err="1" smtClean="0">
                <a:latin typeface="Verdana" charset="0"/>
                <a:cs typeface="+mn-cs"/>
              </a:rPr>
              <a:t>Авиароботех</a:t>
            </a:r>
            <a:r>
              <a:rPr lang="ru-RU" sz="1000" baseline="0" dirty="0" smtClean="0">
                <a:latin typeface="Verdana" charset="0"/>
                <a:cs typeface="+mn-cs"/>
              </a:rPr>
              <a:t> - 2019</a:t>
            </a:r>
            <a:r>
              <a:rPr lang="ru-RU" sz="1000" dirty="0" smtClean="0">
                <a:latin typeface="Verdana" charset="0"/>
                <a:cs typeface="+mn-cs"/>
              </a:rPr>
              <a:t> 31/05/2019</a:t>
            </a:r>
            <a:endParaRPr lang="en-US" sz="1000" dirty="0" smtClean="0">
              <a:latin typeface="Verdana" charset="0"/>
              <a:cs typeface="+mn-cs"/>
            </a:endParaRPr>
          </a:p>
        </p:txBody>
      </p:sp>
      <p:grpSp>
        <p:nvGrpSpPr>
          <p:cNvPr id="1032" name="Group 12"/>
          <p:cNvGrpSpPr>
            <a:grpSpLocks/>
          </p:cNvGrpSpPr>
          <p:nvPr/>
        </p:nvGrpSpPr>
        <p:grpSpPr bwMode="auto">
          <a:xfrm>
            <a:off x="-374650" y="-13098"/>
            <a:ext cx="366712" cy="2197895"/>
            <a:chOff x="-374650" y="-17463"/>
            <a:chExt cx="366712" cy="2930526"/>
          </a:xfrm>
        </p:grpSpPr>
        <p:sp>
          <p:nvSpPr>
            <p:cNvPr id="13" name="Rectangle 13"/>
            <p:cNvSpPr>
              <a:spLocks noChangeArrowheads="1"/>
            </p:cNvSpPr>
            <p:nvPr userDrawn="1"/>
          </p:nvSpPr>
          <p:spPr bwMode="auto">
            <a:xfrm>
              <a:off x="-374650" y="-17463"/>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4" name="Rectangle 14"/>
            <p:cNvSpPr>
              <a:spLocks noChangeArrowheads="1"/>
            </p:cNvSpPr>
            <p:nvPr userDrawn="1"/>
          </p:nvSpPr>
          <p:spPr bwMode="auto">
            <a:xfrm>
              <a:off x="-374650" y="349250"/>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5" name="Rectangle 15"/>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6"/>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7"/>
            <p:cNvSpPr>
              <a:spLocks noChangeArrowheads="1"/>
            </p:cNvSpPr>
            <p:nvPr userDrawn="1"/>
          </p:nvSpPr>
          <p:spPr bwMode="auto">
            <a:xfrm>
              <a:off x="-374650" y="1447800"/>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8"/>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9" name="Rectangle 19"/>
            <p:cNvSpPr>
              <a:spLocks noChangeArrowheads="1"/>
            </p:cNvSpPr>
            <p:nvPr userDrawn="1"/>
          </p:nvSpPr>
          <p:spPr bwMode="auto">
            <a:xfrm>
              <a:off x="-374650" y="2181225"/>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20" name="Rectangle 20"/>
            <p:cNvSpPr>
              <a:spLocks noChangeArrowheads="1"/>
            </p:cNvSpPr>
            <p:nvPr userDrawn="1"/>
          </p:nvSpPr>
          <p:spPr bwMode="auto">
            <a:xfrm>
              <a:off x="-374650" y="2546350"/>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25" name="Группа 10"/>
          <p:cNvGrpSpPr>
            <a:grpSpLocks/>
          </p:cNvGrpSpPr>
          <p:nvPr/>
        </p:nvGrpSpPr>
        <p:grpSpPr bwMode="auto">
          <a:xfrm>
            <a:off x="8362950" y="4911055"/>
            <a:ext cx="406400" cy="180975"/>
            <a:chOff x="5385680" y="6487509"/>
            <a:chExt cx="1039813" cy="461962"/>
          </a:xfrm>
        </p:grpSpPr>
        <p:sp>
          <p:nvSpPr>
            <p:cNvPr id="26" name="Freeform 27"/>
            <p:cNvSpPr>
              <a:spLocks/>
            </p:cNvSpPr>
            <p:nvPr userDrawn="1"/>
          </p:nvSpPr>
          <p:spPr bwMode="auto">
            <a:xfrm>
              <a:off x="6046080" y="6487509"/>
              <a:ext cx="379413" cy="346075"/>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endParaRPr lang="ru-RU"/>
            </a:p>
          </p:txBody>
        </p:sp>
        <p:sp>
          <p:nvSpPr>
            <p:cNvPr id="27" name="Freeform 28"/>
            <p:cNvSpPr>
              <a:spLocks/>
            </p:cNvSpPr>
            <p:nvPr userDrawn="1"/>
          </p:nvSpPr>
          <p:spPr bwMode="auto">
            <a:xfrm>
              <a:off x="5774618" y="6603396"/>
              <a:ext cx="319087" cy="230188"/>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endParaRPr lang="ru-RU"/>
            </a:p>
          </p:txBody>
        </p:sp>
        <p:sp>
          <p:nvSpPr>
            <p:cNvPr id="28" name="Freeform 29"/>
            <p:cNvSpPr>
              <a:spLocks/>
            </p:cNvSpPr>
            <p:nvPr userDrawn="1"/>
          </p:nvSpPr>
          <p:spPr bwMode="auto">
            <a:xfrm>
              <a:off x="5385680" y="6603396"/>
              <a:ext cx="436563" cy="346075"/>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400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4002" r:id="rId11"/>
    <p:sldLayoutId id="2147484008" r:id="rId12"/>
  </p:sldLayoutIdLst>
  <p:timing>
    <p:tnLst>
      <p:par>
        <p:cTn id="1" dur="indefinite" restart="never" nodeType="tmRoot"/>
      </p:par>
    </p:tnLst>
  </p:timing>
  <p:txStyles>
    <p:titleStyle>
      <a:lvl1pPr algn="l" rtl="0" eaLnBrk="0" fontAlgn="base" hangingPunct="0">
        <a:spcBef>
          <a:spcPct val="0"/>
        </a:spcBef>
        <a:spcAft>
          <a:spcPct val="0"/>
        </a:spcAft>
        <a:defRPr sz="2200" kern="1200">
          <a:solidFill>
            <a:schemeClr val="tx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200">
          <a:solidFill>
            <a:schemeClr val="tx1"/>
          </a:solidFill>
          <a:latin typeface="Verdana" charset="0"/>
          <a:ea typeface="Verdana" charset="0"/>
          <a:cs typeface="Verdana" charset="0"/>
        </a:defRPr>
      </a:lvl2pPr>
      <a:lvl3pPr algn="l" rtl="0" eaLnBrk="0" fontAlgn="base" hangingPunct="0">
        <a:spcBef>
          <a:spcPct val="0"/>
        </a:spcBef>
        <a:spcAft>
          <a:spcPct val="0"/>
        </a:spcAft>
        <a:defRPr sz="2200">
          <a:solidFill>
            <a:schemeClr val="tx1"/>
          </a:solidFill>
          <a:latin typeface="Verdana" charset="0"/>
          <a:ea typeface="Verdana" charset="0"/>
          <a:cs typeface="Verdana" charset="0"/>
        </a:defRPr>
      </a:lvl3pPr>
      <a:lvl4pPr algn="l" rtl="0" eaLnBrk="0" fontAlgn="base" hangingPunct="0">
        <a:spcBef>
          <a:spcPct val="0"/>
        </a:spcBef>
        <a:spcAft>
          <a:spcPct val="0"/>
        </a:spcAft>
        <a:defRPr sz="2200">
          <a:solidFill>
            <a:schemeClr val="tx1"/>
          </a:solidFill>
          <a:latin typeface="Verdana" charset="0"/>
          <a:ea typeface="Verdana" charset="0"/>
          <a:cs typeface="Verdana" charset="0"/>
        </a:defRPr>
      </a:lvl4pPr>
      <a:lvl5pPr algn="l" rtl="0" eaLnBrk="0" fontAlgn="base" hangingPunct="0">
        <a:spcBef>
          <a:spcPct val="0"/>
        </a:spcBef>
        <a:spcAft>
          <a:spcPct val="0"/>
        </a:spcAft>
        <a:defRPr sz="2200">
          <a:solidFill>
            <a:schemeClr val="tx1"/>
          </a:solidFill>
          <a:latin typeface="Verdana" charset="0"/>
          <a:ea typeface="Verdana" charset="0"/>
          <a:cs typeface="Verdana" charset="0"/>
        </a:defRPr>
      </a:lvl5pPr>
      <a:lvl6pPr marL="457200" algn="l" rtl="0" fontAlgn="base">
        <a:spcBef>
          <a:spcPct val="0"/>
        </a:spcBef>
        <a:spcAft>
          <a:spcPct val="0"/>
        </a:spcAft>
        <a:defRPr sz="2200">
          <a:solidFill>
            <a:schemeClr val="tx1"/>
          </a:solidFill>
          <a:latin typeface="Verdana" charset="0"/>
          <a:ea typeface="Verdana" charset="0"/>
          <a:cs typeface="Verdana" charset="0"/>
        </a:defRPr>
      </a:lvl6pPr>
      <a:lvl7pPr marL="914400" algn="l" rtl="0" fontAlgn="base">
        <a:spcBef>
          <a:spcPct val="0"/>
        </a:spcBef>
        <a:spcAft>
          <a:spcPct val="0"/>
        </a:spcAft>
        <a:defRPr sz="2200">
          <a:solidFill>
            <a:schemeClr val="tx1"/>
          </a:solidFill>
          <a:latin typeface="Verdana" charset="0"/>
          <a:ea typeface="Verdana" charset="0"/>
          <a:cs typeface="Verdana" charset="0"/>
        </a:defRPr>
      </a:lvl7pPr>
      <a:lvl8pPr marL="1371600" algn="l" rtl="0" fontAlgn="base">
        <a:spcBef>
          <a:spcPct val="0"/>
        </a:spcBef>
        <a:spcAft>
          <a:spcPct val="0"/>
        </a:spcAft>
        <a:defRPr sz="2200">
          <a:solidFill>
            <a:schemeClr val="tx1"/>
          </a:solidFill>
          <a:latin typeface="Verdana" charset="0"/>
          <a:ea typeface="Verdana" charset="0"/>
          <a:cs typeface="Verdana" charset="0"/>
        </a:defRPr>
      </a:lvl8pPr>
      <a:lvl9pPr marL="1828800" algn="l" rtl="0" fontAlgn="base">
        <a:spcBef>
          <a:spcPct val="0"/>
        </a:spcBef>
        <a:spcAft>
          <a:spcPct val="0"/>
        </a:spcAft>
        <a:defRPr sz="2200">
          <a:solidFill>
            <a:schemeClr val="tx1"/>
          </a:solidFill>
          <a:latin typeface="Verdana" charset="0"/>
          <a:ea typeface="Verdana" charset="0"/>
          <a:cs typeface="Verdana"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mailto:a.karelov@vniias.r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3" descr="cover_illustration.png"/>
          <p:cNvPicPr>
            <a:picLocks noChangeAspect="1"/>
          </p:cNvPicPr>
          <p:nvPr/>
        </p:nvPicPr>
        <p:blipFill>
          <a:blip r:embed="rId2" cstate="print"/>
          <a:srcRect/>
          <a:stretch>
            <a:fillRect/>
          </a:stretch>
        </p:blipFill>
        <p:spPr bwMode="auto">
          <a:xfrm>
            <a:off x="0" y="-54888"/>
            <a:ext cx="9144000" cy="4354830"/>
          </a:xfrm>
          <a:prstGeom prst="rect">
            <a:avLst/>
          </a:prstGeom>
          <a:noFill/>
          <a:ln w="9525">
            <a:noFill/>
            <a:miter lim="800000"/>
            <a:headEnd/>
            <a:tailEnd/>
          </a:ln>
        </p:spPr>
      </p:pic>
      <p:pic>
        <p:nvPicPr>
          <p:cNvPr id="9219" name="Picture 14" descr="C:\Natarius\RZD 2012\Форма хоккеистов\вставка красный1.png"/>
          <p:cNvPicPr>
            <a:picLocks noChangeAspect="1" noChangeArrowheads="1"/>
          </p:cNvPicPr>
          <p:nvPr/>
        </p:nvPicPr>
        <p:blipFill>
          <a:blip r:embed="rId3" cstate="print"/>
          <a:srcRect b="32874"/>
          <a:stretch>
            <a:fillRect/>
          </a:stretch>
        </p:blipFill>
        <p:spPr bwMode="auto">
          <a:xfrm>
            <a:off x="0" y="2787774"/>
            <a:ext cx="9144000" cy="2355726"/>
          </a:xfrm>
          <a:prstGeom prst="rect">
            <a:avLst/>
          </a:prstGeom>
          <a:noFill/>
          <a:ln w="9525">
            <a:noFill/>
            <a:miter lim="800000"/>
            <a:headEnd/>
            <a:tailEnd/>
          </a:ln>
        </p:spPr>
      </p:pic>
      <p:sp>
        <p:nvSpPr>
          <p:cNvPr id="9221" name="Text Placeholder 7"/>
          <p:cNvSpPr>
            <a:spLocks noGrp="1"/>
          </p:cNvSpPr>
          <p:nvPr>
            <p:ph type="body" sz="quarter" idx="11"/>
          </p:nvPr>
        </p:nvSpPr>
        <p:spPr>
          <a:xfrm>
            <a:off x="971600" y="4659982"/>
            <a:ext cx="2585467" cy="382190"/>
          </a:xfrm>
        </p:spPr>
        <p:txBody>
          <a:bodyPr/>
          <a:lstStyle/>
          <a:p>
            <a:pPr eaLnBrk="1" hangingPunct="1"/>
            <a:r>
              <a:rPr lang="ru-RU" dirty="0" smtClean="0">
                <a:latin typeface="Verdana" charset="0"/>
                <a:ea typeface="Verdana" charset="0"/>
                <a:cs typeface="Verdana" charset="0"/>
              </a:rPr>
              <a:t>31.05.2019</a:t>
            </a:r>
            <a:endParaRPr lang="en-US" dirty="0" smtClean="0">
              <a:latin typeface="Verdana" charset="0"/>
              <a:ea typeface="Verdana" charset="0"/>
              <a:cs typeface="Verdana" charset="0"/>
            </a:endParaRPr>
          </a:p>
        </p:txBody>
      </p:sp>
      <p:sp>
        <p:nvSpPr>
          <p:cNvPr id="9222" name="Заголовок 2"/>
          <p:cNvSpPr>
            <a:spLocks noGrp="1"/>
          </p:cNvSpPr>
          <p:nvPr>
            <p:ph type="ctrTitle"/>
          </p:nvPr>
        </p:nvSpPr>
        <p:spPr>
          <a:xfrm>
            <a:off x="827584" y="3003798"/>
            <a:ext cx="5832648" cy="564356"/>
          </a:xfrm>
        </p:spPr>
        <p:txBody>
          <a:bodyPr/>
          <a:lstStyle/>
          <a:p>
            <a:r>
              <a:rPr lang="ru-RU" sz="1600" dirty="0" smtClean="0">
                <a:latin typeface="Verdana" charset="0"/>
                <a:ea typeface="Verdana" charset="0"/>
                <a:cs typeface="Verdana" charset="0"/>
              </a:rPr>
              <a:t>Перспективы применения БАС при решении задач железнодорожного транспорта</a:t>
            </a:r>
            <a:endParaRPr lang="ru-RU" sz="1600" dirty="0" smtClean="0">
              <a:latin typeface="Verdana" charset="0"/>
              <a:ea typeface="Verdana" charset="0"/>
              <a:cs typeface="Verdana" charset="0"/>
            </a:endParaRPr>
          </a:p>
        </p:txBody>
      </p:sp>
      <p:pic>
        <p:nvPicPr>
          <p:cNvPr id="8" name="Рисунок 8"/>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27988" y="4299942"/>
            <a:ext cx="768350"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Заголовок 2"/>
          <p:cNvSpPr txBox="1">
            <a:spLocks/>
          </p:cNvSpPr>
          <p:nvPr/>
        </p:nvSpPr>
        <p:spPr bwMode="auto">
          <a:xfrm>
            <a:off x="827584" y="3939902"/>
            <a:ext cx="6120680" cy="56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ru-RU" sz="1400" dirty="0" smtClean="0">
                <a:latin typeface="Verdana" charset="0"/>
                <a:ea typeface="Verdana" charset="0"/>
                <a:cs typeface="Verdana" charset="0"/>
              </a:rPr>
              <a:t>Карелов А</a:t>
            </a:r>
            <a:r>
              <a:rPr kumimoji="0" lang="ru-RU" sz="1400" b="0" i="0" u="none" strike="noStrike" kern="1200" cap="none" spc="0" normalizeH="0" baseline="0" noProof="0" dirty="0" smtClean="0">
                <a:ln>
                  <a:noFill/>
                </a:ln>
                <a:effectLst/>
                <a:uLnTx/>
                <a:uFillTx/>
                <a:latin typeface="Verdana" charset="0"/>
                <a:ea typeface="Verdana" charset="0"/>
                <a:cs typeface="Verdana" charset="0"/>
              </a:rPr>
              <a:t>.И. </a:t>
            </a:r>
            <a:r>
              <a:rPr kumimoji="0" lang="ru-RU" sz="1400" b="0" i="0" u="none" strike="noStrike" kern="1200" cap="none" spc="0" normalizeH="0" baseline="0" noProof="0" dirty="0" smtClean="0">
                <a:ln>
                  <a:noFill/>
                </a:ln>
                <a:effectLst/>
                <a:uLnTx/>
                <a:uFillTx/>
                <a:latin typeface="Verdana" charset="0"/>
                <a:ea typeface="Verdana" charset="0"/>
                <a:cs typeface="Verdana" charset="0"/>
              </a:rPr>
              <a:t>– </a:t>
            </a:r>
            <a:r>
              <a:rPr kumimoji="0" lang="ru-RU" sz="1400" b="0" i="0" u="none" strike="noStrike" kern="1200" cap="none" spc="0" normalizeH="0" baseline="0" noProof="0" dirty="0" smtClean="0">
                <a:ln>
                  <a:noFill/>
                </a:ln>
                <a:effectLst/>
                <a:uLnTx/>
                <a:uFillTx/>
                <a:latin typeface="Verdana" charset="0"/>
                <a:ea typeface="Verdana" charset="0"/>
                <a:cs typeface="Verdana" charset="0"/>
              </a:rPr>
              <a:t>начальник Отдела спутникового мониторинга </a:t>
            </a:r>
            <a:r>
              <a:rPr kumimoji="0" lang="ru-RU" sz="1400" b="0" i="0" u="none" strike="noStrike" kern="1200" cap="none" spc="0" normalizeH="0" baseline="0" noProof="0" dirty="0" smtClean="0">
                <a:ln>
                  <a:noFill/>
                </a:ln>
                <a:effectLst/>
                <a:uLnTx/>
                <a:uFillTx/>
                <a:latin typeface="Verdana" charset="0"/>
                <a:ea typeface="Verdana" charset="0"/>
                <a:cs typeface="Verdana" charset="0"/>
              </a:rPr>
              <a:t/>
            </a:r>
            <a:br>
              <a:rPr kumimoji="0" lang="ru-RU" sz="1400" b="0" i="0" u="none" strike="noStrike" kern="1200" cap="none" spc="0" normalizeH="0" baseline="0" noProof="0" dirty="0" smtClean="0">
                <a:ln>
                  <a:noFill/>
                </a:ln>
                <a:effectLst/>
                <a:uLnTx/>
                <a:uFillTx/>
                <a:latin typeface="Verdana" charset="0"/>
                <a:ea typeface="Verdana" charset="0"/>
                <a:cs typeface="Verdana" charset="0"/>
              </a:rPr>
            </a:br>
            <a:r>
              <a:rPr kumimoji="0" lang="ru-RU" sz="1400" b="0" i="0" u="none" strike="noStrike" kern="1200" cap="none" spc="0" normalizeH="0" baseline="0" noProof="0" dirty="0" smtClean="0">
                <a:ln>
                  <a:noFill/>
                </a:ln>
                <a:effectLst/>
                <a:uLnTx/>
                <a:uFillTx/>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Выводы по БАС </a:t>
            </a:r>
            <a:r>
              <a:rPr lang="ru-RU" sz="1600" dirty="0" err="1" smtClean="0"/>
              <a:t>мультикоптерного</a:t>
            </a:r>
            <a:r>
              <a:rPr lang="ru-RU" sz="1600" dirty="0" smtClean="0"/>
              <a:t> типа</a:t>
            </a:r>
            <a:endParaRPr lang="ru-RU" sz="1600" dirty="0"/>
          </a:p>
        </p:txBody>
      </p:sp>
      <p:sp>
        <p:nvSpPr>
          <p:cNvPr id="5" name="TextBox 4"/>
          <p:cNvSpPr txBox="1"/>
          <p:nvPr/>
        </p:nvSpPr>
        <p:spPr>
          <a:xfrm>
            <a:off x="285640" y="1059582"/>
            <a:ext cx="8568952" cy="2169825"/>
          </a:xfrm>
          <a:prstGeom prst="rect">
            <a:avLst/>
          </a:prstGeom>
          <a:noFill/>
        </p:spPr>
        <p:txBody>
          <a:bodyPr wrap="square" rtlCol="0">
            <a:spAutoFit/>
          </a:bodyPr>
          <a:lstStyle/>
          <a:p>
            <a:r>
              <a:rPr lang="ru-RU" sz="1500" b="1" dirty="0" smtClean="0"/>
              <a:t>Преимущества:</a:t>
            </a:r>
          </a:p>
          <a:p>
            <a:pPr>
              <a:buFont typeface="Arial" pitchFamily="34" charset="0"/>
              <a:buChar char="•"/>
            </a:pPr>
            <a:r>
              <a:rPr lang="ru-RU" sz="1500" dirty="0" smtClean="0"/>
              <a:t>Не нужна специально оборудованная площадка для взлёта и посадки</a:t>
            </a:r>
          </a:p>
          <a:p>
            <a:pPr>
              <a:buFont typeface="Arial" pitchFamily="34" charset="0"/>
              <a:buChar char="•"/>
            </a:pPr>
            <a:r>
              <a:rPr lang="ru-RU" sz="1500" dirty="0" smtClean="0"/>
              <a:t>Менее требовательны к погодным условиям, чем самолётный тип</a:t>
            </a:r>
          </a:p>
          <a:p>
            <a:pPr>
              <a:buFont typeface="Arial" pitchFamily="34" charset="0"/>
              <a:buChar char="•"/>
            </a:pPr>
            <a:r>
              <a:rPr lang="ru-RU" sz="1500" dirty="0" smtClean="0"/>
              <a:t>Более просты в эксплуатации по сравнению с самолётным типом</a:t>
            </a:r>
          </a:p>
          <a:p>
            <a:pPr>
              <a:buFont typeface="Arial" pitchFamily="34" charset="0"/>
              <a:buChar char="•"/>
            </a:pPr>
            <a:r>
              <a:rPr lang="ru-RU" sz="1500" dirty="0" smtClean="0"/>
              <a:t>Требует меньшего количества обслуживающего персонала</a:t>
            </a:r>
          </a:p>
          <a:p>
            <a:endParaRPr lang="ru-RU" sz="1500" b="1" dirty="0" smtClean="0"/>
          </a:p>
          <a:p>
            <a:r>
              <a:rPr lang="ru-RU" sz="1500" b="1" dirty="0" smtClean="0"/>
              <a:t>Недостатки БАС:</a:t>
            </a:r>
          </a:p>
          <a:p>
            <a:pPr>
              <a:buFont typeface="Arial" pitchFamily="34" charset="0"/>
              <a:buChar char="•"/>
            </a:pPr>
            <a:r>
              <a:rPr lang="ru-RU" sz="1500" b="1" dirty="0" smtClean="0"/>
              <a:t> </a:t>
            </a:r>
            <a:r>
              <a:rPr lang="ru-RU" sz="1500" dirty="0" smtClean="0"/>
              <a:t>Время полёта в среднем около 30 минут</a:t>
            </a:r>
          </a:p>
          <a:p>
            <a:pPr>
              <a:buFont typeface="Arial" pitchFamily="34" charset="0"/>
              <a:buChar char="•"/>
            </a:pPr>
            <a:endParaRPr lang="ru-RU" sz="1500" b="1" dirty="0"/>
          </a:p>
        </p:txBody>
      </p:sp>
      <p:sp>
        <p:nvSpPr>
          <p:cNvPr id="6" name="TextBox 5"/>
          <p:cNvSpPr txBox="1"/>
          <p:nvPr/>
        </p:nvSpPr>
        <p:spPr>
          <a:xfrm>
            <a:off x="323528" y="3363838"/>
            <a:ext cx="856895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500" b="1" dirty="0" smtClean="0"/>
              <a:t>Выводы :</a:t>
            </a:r>
          </a:p>
          <a:p>
            <a:r>
              <a:rPr lang="ru-RU" sz="1500" b="1" dirty="0" smtClean="0"/>
              <a:t>Применение БАС </a:t>
            </a:r>
            <a:r>
              <a:rPr lang="ru-RU" sz="1500" b="1" dirty="0" err="1" smtClean="0"/>
              <a:t>мультикоптерного</a:t>
            </a:r>
            <a:r>
              <a:rPr lang="ru-RU" sz="1500" b="1" dirty="0" smtClean="0"/>
              <a:t> типа при использовании в составе восстановительного поезда и развертывании их непосредственно на месте АВР эффективно для решения задач ситуационной осведомлённости.</a:t>
            </a:r>
            <a:endParaRPr lang="ru-RU" sz="15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Рекомендованный по результатам испытаний БАС – </a:t>
            </a:r>
            <a:r>
              <a:rPr lang="ru-RU" sz="1600" dirty="0" err="1" smtClean="0"/>
              <a:t>Mavic</a:t>
            </a:r>
            <a:r>
              <a:rPr lang="ru-RU" sz="1600" dirty="0" smtClean="0"/>
              <a:t> 2 </a:t>
            </a:r>
            <a:r>
              <a:rPr lang="ru-RU" sz="1600" dirty="0" err="1" smtClean="0"/>
              <a:t>Enterprise</a:t>
            </a:r>
            <a:endParaRPr lang="ru-RU" sz="1600" dirty="0" smtClean="0"/>
          </a:p>
        </p:txBody>
      </p:sp>
      <p:sp>
        <p:nvSpPr>
          <p:cNvPr id="5" name="TextBox 4"/>
          <p:cNvSpPr txBox="1"/>
          <p:nvPr/>
        </p:nvSpPr>
        <p:spPr>
          <a:xfrm>
            <a:off x="6012160" y="3239274"/>
            <a:ext cx="3131840" cy="1492716"/>
          </a:xfrm>
          <a:prstGeom prst="rect">
            <a:avLst/>
          </a:prstGeom>
          <a:noFill/>
        </p:spPr>
        <p:txBody>
          <a:bodyPr wrap="square" rtlCol="0">
            <a:spAutoFit/>
          </a:bodyPr>
          <a:lstStyle/>
          <a:p>
            <a:pPr>
              <a:buFont typeface="Arial" pitchFamily="34" charset="0"/>
              <a:buChar char="•"/>
            </a:pPr>
            <a:r>
              <a:rPr lang="ru-RU" sz="1300" dirty="0" smtClean="0"/>
              <a:t>Цена БАС </a:t>
            </a:r>
            <a:r>
              <a:rPr lang="en-US" sz="1300" dirty="0" smtClean="0"/>
              <a:t>~ 3</a:t>
            </a:r>
            <a:r>
              <a:rPr lang="ru-RU" sz="1300" dirty="0" smtClean="0"/>
              <a:t>7</a:t>
            </a:r>
            <a:r>
              <a:rPr lang="en-US" sz="1300" dirty="0" smtClean="0"/>
              <a:t>0 </a:t>
            </a:r>
            <a:r>
              <a:rPr lang="ru-RU" sz="1300" dirty="0" smtClean="0"/>
              <a:t>тыс.руб.</a:t>
            </a:r>
          </a:p>
          <a:p>
            <a:pPr>
              <a:buFont typeface="Arial" pitchFamily="34" charset="0"/>
              <a:buChar char="•"/>
            </a:pPr>
            <a:r>
              <a:rPr lang="ru-RU" sz="1300" dirty="0" smtClean="0"/>
              <a:t>Интуитивно понятное управление</a:t>
            </a:r>
          </a:p>
          <a:p>
            <a:pPr>
              <a:buFont typeface="Arial" pitchFamily="34" charset="0"/>
              <a:buChar char="•"/>
            </a:pPr>
            <a:r>
              <a:rPr lang="ru-RU" sz="1300" dirty="0" smtClean="0"/>
              <a:t>Малый вес и габариты</a:t>
            </a:r>
          </a:p>
          <a:p>
            <a:pPr>
              <a:buFont typeface="Arial" pitchFamily="34" charset="0"/>
              <a:buChar char="•"/>
            </a:pPr>
            <a:r>
              <a:rPr lang="ru-RU" sz="1300" dirty="0" smtClean="0"/>
              <a:t>Качество видео</a:t>
            </a:r>
          </a:p>
          <a:p>
            <a:pPr>
              <a:buFont typeface="Arial" pitchFamily="34" charset="0"/>
              <a:buChar char="•"/>
            </a:pPr>
            <a:r>
              <a:rPr lang="ru-RU" sz="1300" dirty="0" smtClean="0"/>
              <a:t>Хорошая энерговооруженность</a:t>
            </a:r>
          </a:p>
          <a:p>
            <a:pPr>
              <a:buFont typeface="Arial" pitchFamily="34" charset="0"/>
              <a:buChar char="•"/>
            </a:pPr>
            <a:r>
              <a:rPr lang="ru-RU" sz="1300" dirty="0" smtClean="0"/>
              <a:t>Возможность передачи видео в штаб как через МКВКС так и через </a:t>
            </a:r>
            <a:r>
              <a:rPr lang="en-US" sz="1300" dirty="0" smtClean="0"/>
              <a:t>GSM </a:t>
            </a:r>
            <a:r>
              <a:rPr lang="ru-RU" sz="1300" dirty="0" smtClean="0"/>
              <a:t>сети</a:t>
            </a:r>
            <a:endParaRPr lang="ru-RU" sz="1300" dirty="0"/>
          </a:p>
        </p:txBody>
      </p:sp>
      <p:pic>
        <p:nvPicPr>
          <p:cNvPr id="8" name="Рисунок 7" descr="i013.jpg"/>
          <p:cNvPicPr>
            <a:picLocks noChangeAspect="1"/>
          </p:cNvPicPr>
          <p:nvPr/>
        </p:nvPicPr>
        <p:blipFill>
          <a:blip r:embed="rId2" cstate="print"/>
          <a:stretch>
            <a:fillRect/>
          </a:stretch>
        </p:blipFill>
        <p:spPr>
          <a:xfrm>
            <a:off x="6012160" y="788171"/>
            <a:ext cx="2952328" cy="2433211"/>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10" name="TextBox 9"/>
          <p:cNvSpPr txBox="1"/>
          <p:nvPr/>
        </p:nvSpPr>
        <p:spPr>
          <a:xfrm>
            <a:off x="179512" y="771550"/>
            <a:ext cx="5976664" cy="2246769"/>
          </a:xfrm>
          <a:prstGeom prst="rect">
            <a:avLst/>
          </a:prstGeom>
          <a:noFill/>
        </p:spPr>
        <p:txBody>
          <a:bodyPr wrap="square" rtlCol="0">
            <a:spAutoFit/>
          </a:bodyPr>
          <a:lstStyle/>
          <a:p>
            <a:r>
              <a:rPr lang="ru-RU" sz="1400" dirty="0" smtClean="0"/>
              <a:t>По результатам испытаний сформулированы дополнительные приоритетные аспекты выбора БАС:</a:t>
            </a:r>
          </a:p>
          <a:p>
            <a:pPr marL="228600" indent="-228600">
              <a:buFont typeface="+mj-lt"/>
              <a:buAutoNum type="arabicPeriod"/>
            </a:pPr>
            <a:r>
              <a:rPr lang="ru-RU" sz="1400" dirty="0" smtClean="0"/>
              <a:t>Небольшой вес и размер (возможность переноски одним человеком)</a:t>
            </a:r>
          </a:p>
          <a:p>
            <a:pPr marL="228600" indent="-228600">
              <a:buFont typeface="+mj-lt"/>
              <a:buAutoNum type="arabicPeriod"/>
            </a:pPr>
            <a:r>
              <a:rPr lang="ru-RU" sz="1400" dirty="0" smtClean="0"/>
              <a:t>Простота эксплуатации</a:t>
            </a:r>
          </a:p>
          <a:p>
            <a:pPr marL="228600" indent="-228600">
              <a:buFont typeface="+mj-lt"/>
              <a:buAutoNum type="arabicPeriod"/>
            </a:pPr>
            <a:r>
              <a:rPr lang="ru-RU" sz="1400" dirty="0" smtClean="0"/>
              <a:t>Отсутствие необходимости подготовки специальной площадки  для взлёта и посадки</a:t>
            </a:r>
          </a:p>
          <a:p>
            <a:pPr marL="228600" indent="-228600">
              <a:buFont typeface="+mj-lt"/>
              <a:buAutoNum type="arabicPeriod"/>
            </a:pPr>
            <a:r>
              <a:rPr lang="ru-RU" sz="1400" dirty="0" smtClean="0"/>
              <a:t>Минимальное время подготовки к полёту (не более 5 минут)</a:t>
            </a:r>
          </a:p>
          <a:p>
            <a:pPr marL="228600" indent="-228600">
              <a:buFont typeface="+mj-lt"/>
              <a:buAutoNum type="arabicPeriod"/>
            </a:pPr>
            <a:r>
              <a:rPr lang="ru-RU" sz="1400" dirty="0" smtClean="0"/>
              <a:t>Высококачественная стабилизация видео</a:t>
            </a:r>
          </a:p>
          <a:p>
            <a:pPr marL="228600" indent="-228600">
              <a:buFont typeface="+mj-lt"/>
              <a:buAutoNum type="arabicPeriod"/>
            </a:pPr>
            <a:r>
              <a:rPr lang="ru-RU" sz="1400" dirty="0" smtClean="0"/>
              <a:t>Полевая ремонтопригодность (возможность приобретения ЗИП)</a:t>
            </a:r>
          </a:p>
          <a:p>
            <a:pPr marL="228600" indent="-228600">
              <a:buFont typeface="+mj-lt"/>
              <a:buAutoNum type="arabicPeriod"/>
            </a:pPr>
            <a:r>
              <a:rPr lang="ru-RU" sz="1400" dirty="0" smtClean="0"/>
              <a:t>Система предотвращения столкновения с препятствиями</a:t>
            </a:r>
          </a:p>
        </p:txBody>
      </p:sp>
      <p:sp>
        <p:nvSpPr>
          <p:cNvPr id="12" name="TextBox 11"/>
          <p:cNvSpPr txBox="1"/>
          <p:nvPr/>
        </p:nvSpPr>
        <p:spPr>
          <a:xfrm>
            <a:off x="179512" y="3147814"/>
            <a:ext cx="5544616" cy="16004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1400" dirty="0" smtClean="0"/>
              <a:t>В соответствии со сценарием использования  (запуск непосредственно на месте проведения АВР) </a:t>
            </a:r>
            <a:r>
              <a:rPr lang="ru-RU" sz="1400" b="1" dirty="0" smtClean="0"/>
              <a:t>применение </a:t>
            </a:r>
            <a:r>
              <a:rPr lang="ru-RU" sz="1400" b="1" dirty="0" err="1" smtClean="0"/>
              <a:t>тепловизоров</a:t>
            </a:r>
            <a:r>
              <a:rPr lang="ru-RU" sz="1400" b="1" dirty="0" smtClean="0"/>
              <a:t> не целесообразно</a:t>
            </a:r>
            <a:r>
              <a:rPr lang="ru-RU" sz="1400" dirty="0" smtClean="0"/>
              <a:t>, вследствие достаточного освещения места АВР в тёмное время суток осветительными средствами восстановительного поезда, а также вследствие высокой стоимости  </a:t>
            </a:r>
            <a:r>
              <a:rPr lang="ru-RU" sz="1400" dirty="0" err="1" smtClean="0"/>
              <a:t>тепловизионной</a:t>
            </a:r>
            <a:r>
              <a:rPr lang="ru-RU" sz="1400" dirty="0" smtClean="0"/>
              <a:t> съёмочной аппаратуры</a:t>
            </a:r>
          </a:p>
          <a:p>
            <a:r>
              <a:rPr lang="ru-RU" sz="1400" dirty="0" smtClean="0"/>
              <a:t>(около 1 млн. руб.)</a:t>
            </a:r>
            <a:endParaRPr lang="ru-RU"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Актуализированные технические требования к БАС</a:t>
            </a:r>
            <a:endParaRPr lang="ru-RU" sz="1600" dirty="0"/>
          </a:p>
        </p:txBody>
      </p:sp>
      <p:sp>
        <p:nvSpPr>
          <p:cNvPr id="3" name="TextBox 2"/>
          <p:cNvSpPr txBox="1"/>
          <p:nvPr/>
        </p:nvSpPr>
        <p:spPr>
          <a:xfrm>
            <a:off x="179512" y="797837"/>
            <a:ext cx="8784976" cy="4006161"/>
          </a:xfrm>
          <a:prstGeom prst="rect">
            <a:avLst/>
          </a:prstGeom>
          <a:noFill/>
        </p:spPr>
        <p:txBody>
          <a:bodyPr wrap="square" rtlCol="0">
            <a:spAutoFit/>
          </a:bodyPr>
          <a:lstStyle/>
          <a:p>
            <a:pPr marL="228600" indent="-228600">
              <a:lnSpc>
                <a:spcPts val="1800"/>
              </a:lnSpc>
              <a:buFont typeface="+mj-lt"/>
              <a:buAutoNum type="arabicPeriod"/>
            </a:pPr>
            <a:r>
              <a:rPr lang="ru-RU" sz="1400" b="1" dirty="0" smtClean="0"/>
              <a:t>Беспилотное воздушное судно (БВС) </a:t>
            </a:r>
            <a:r>
              <a:rPr lang="ru-RU" sz="1400" b="1" dirty="0" err="1" smtClean="0"/>
              <a:t>мультикоптерного</a:t>
            </a:r>
            <a:r>
              <a:rPr lang="ru-RU" sz="1400" b="1" dirty="0" smtClean="0"/>
              <a:t> типа.</a:t>
            </a:r>
          </a:p>
          <a:p>
            <a:pPr marL="228600" indent="-228600">
              <a:lnSpc>
                <a:spcPts val="1800"/>
              </a:lnSpc>
              <a:buFont typeface="+mj-lt"/>
              <a:buAutoNum type="arabicPeriod"/>
            </a:pPr>
            <a:r>
              <a:rPr lang="ru-RU" sz="1400" b="1" dirty="0" smtClean="0"/>
              <a:t>Возможность настройки сжатия видео на борту БВС для обеспечения возможности его передачи в режиме реального времени посредством спутникового терминала </a:t>
            </a:r>
            <a:r>
              <a:rPr lang="ru-RU" sz="1400" b="1" dirty="0" err="1" smtClean="0"/>
              <a:t>Explorer</a:t>
            </a:r>
            <a:r>
              <a:rPr lang="ru-RU" sz="1400" b="1" dirty="0" smtClean="0"/>
              <a:t> 700.</a:t>
            </a:r>
          </a:p>
          <a:p>
            <a:pPr marL="228600" indent="-228600">
              <a:lnSpc>
                <a:spcPts val="1800"/>
              </a:lnSpc>
              <a:buFont typeface="+mj-lt"/>
              <a:buAutoNum type="arabicPeriod"/>
            </a:pPr>
            <a:r>
              <a:rPr lang="ru-RU" sz="1400" dirty="0" err="1" smtClean="0"/>
              <a:t>Гиростабилизированная</a:t>
            </a:r>
            <a:r>
              <a:rPr lang="ru-RU" sz="1400" dirty="0" smtClean="0"/>
              <a:t> съемочная аппаратура. </a:t>
            </a:r>
          </a:p>
          <a:p>
            <a:pPr marL="228600" indent="-228600">
              <a:lnSpc>
                <a:spcPts val="1800"/>
              </a:lnSpc>
              <a:buFont typeface="+mj-lt"/>
              <a:buAutoNum type="arabicPeriod"/>
            </a:pPr>
            <a:r>
              <a:rPr lang="ru-RU" sz="1400" dirty="0" smtClean="0"/>
              <a:t>Наличие возможности автоматического слежения за целью (в том числе подвижной).</a:t>
            </a:r>
          </a:p>
          <a:p>
            <a:pPr marL="228600" indent="-228600">
              <a:lnSpc>
                <a:spcPts val="1800"/>
              </a:lnSpc>
              <a:buFont typeface="+mj-lt"/>
              <a:buAutoNum type="arabicPeriod"/>
            </a:pPr>
            <a:r>
              <a:rPr lang="ru-RU" sz="1400" b="1" dirty="0" smtClean="0"/>
              <a:t>Вес БАС брутто не более 10 кг.</a:t>
            </a:r>
          </a:p>
          <a:p>
            <a:pPr marL="228600" indent="-228600">
              <a:lnSpc>
                <a:spcPts val="1800"/>
              </a:lnSpc>
              <a:buFont typeface="+mj-lt"/>
              <a:buAutoNum type="arabicPeriod"/>
            </a:pPr>
            <a:r>
              <a:rPr lang="ru-RU" sz="1400" dirty="0" smtClean="0"/>
              <a:t>Продолжительность полета на одном комплекте батарей от 30 мин.</a:t>
            </a:r>
          </a:p>
          <a:p>
            <a:pPr marL="228600" indent="-228600">
              <a:lnSpc>
                <a:spcPts val="1800"/>
              </a:lnSpc>
              <a:buFont typeface="+mj-lt"/>
              <a:buAutoNum type="arabicPeriod"/>
            </a:pPr>
            <a:r>
              <a:rPr lang="ru-RU" sz="1400" dirty="0" smtClean="0"/>
              <a:t>Протяженность маршрута полета на одном комплекте батарей от 10 км.</a:t>
            </a:r>
          </a:p>
          <a:p>
            <a:pPr marL="228600" indent="-228600">
              <a:lnSpc>
                <a:spcPts val="1800"/>
              </a:lnSpc>
              <a:buFont typeface="+mj-lt"/>
              <a:buAutoNum type="arabicPeriod"/>
            </a:pPr>
            <a:r>
              <a:rPr lang="ru-RU" sz="1400" dirty="0" smtClean="0"/>
              <a:t>Допустимая скорость ветра до 10 м/с.</a:t>
            </a:r>
          </a:p>
          <a:p>
            <a:pPr marL="228600" indent="-228600">
              <a:lnSpc>
                <a:spcPts val="1800"/>
              </a:lnSpc>
              <a:buFont typeface="+mj-lt"/>
              <a:buAutoNum type="arabicPeriod"/>
            </a:pPr>
            <a:r>
              <a:rPr lang="ru-RU" sz="1400" b="1" dirty="0" smtClean="0"/>
              <a:t>Взлетная масса БВС до 2 кг.</a:t>
            </a:r>
          </a:p>
          <a:p>
            <a:pPr marL="228600" indent="-228600">
              <a:lnSpc>
                <a:spcPts val="1800"/>
              </a:lnSpc>
              <a:buFont typeface="+mj-lt"/>
              <a:buAutoNum type="arabicPeriod"/>
            </a:pPr>
            <a:r>
              <a:rPr lang="ru-RU" sz="1400" b="1" dirty="0" smtClean="0"/>
              <a:t>Температура эксплуатации БВС от </a:t>
            </a:r>
            <a:r>
              <a:rPr lang="ru-RU" sz="1400" b="1" dirty="0" smtClean="0"/>
              <a:t>-20</a:t>
            </a:r>
            <a:r>
              <a:rPr lang="ru-RU" sz="1400" b="1" dirty="0" smtClean="0"/>
              <a:t>⁰C до +40⁰C.</a:t>
            </a:r>
          </a:p>
          <a:p>
            <a:pPr marL="228600" indent="-228600">
              <a:lnSpc>
                <a:spcPts val="1800"/>
              </a:lnSpc>
              <a:buFont typeface="+mj-lt"/>
              <a:buAutoNum type="arabicPeriod"/>
            </a:pPr>
            <a:r>
              <a:rPr lang="ru-RU" sz="1400" b="1" dirty="0" smtClean="0"/>
              <a:t>Наличие подогреваемой аккумуляторной батареи.</a:t>
            </a:r>
          </a:p>
          <a:p>
            <a:pPr marL="228600" indent="-228600">
              <a:lnSpc>
                <a:spcPts val="1800"/>
              </a:lnSpc>
              <a:buFont typeface="+mj-lt"/>
              <a:buAutoNum type="arabicPeriod"/>
            </a:pPr>
            <a:r>
              <a:rPr lang="ru-RU" sz="1400" dirty="0" smtClean="0"/>
              <a:t>Степень защиты БВС и наземного оборудования не ниже IP53.</a:t>
            </a:r>
          </a:p>
          <a:p>
            <a:pPr marL="228600" indent="-228600">
              <a:lnSpc>
                <a:spcPts val="1800"/>
              </a:lnSpc>
              <a:buFont typeface="+mj-lt"/>
              <a:buAutoNum type="arabicPeriod"/>
            </a:pPr>
            <a:r>
              <a:rPr lang="ru-RU" sz="1400" dirty="0" smtClean="0"/>
              <a:t>Устойчивая работа в зоне электромагнитных помех, формируемых контактной сетью. Отсутствие влияния электромагнитных помех от БВС на технические средства ОАО «РЖД».</a:t>
            </a:r>
          </a:p>
          <a:p>
            <a:pPr marL="228600" indent="-228600">
              <a:lnSpc>
                <a:spcPts val="1800"/>
              </a:lnSpc>
              <a:buFont typeface="+mj-lt"/>
              <a:buAutoNum type="arabicPeriod"/>
            </a:pPr>
            <a:r>
              <a:rPr lang="ru-RU" sz="1400" b="1" dirty="0" smtClean="0"/>
              <a:t>Наличие сенсорной системы, предотвращающей столкновение БВС с препятствиями во время полёта.</a:t>
            </a:r>
          </a:p>
          <a:p>
            <a:pPr marL="228600" indent="-228600">
              <a:lnSpc>
                <a:spcPts val="1800"/>
              </a:lnSpc>
              <a:buFont typeface="+mj-lt"/>
              <a:buAutoNum type="arabicPeriod"/>
            </a:pPr>
            <a:r>
              <a:rPr lang="ru-RU" sz="1400" b="1" dirty="0" smtClean="0"/>
              <a:t> Количество эксплуатирующего персонала – один человек.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26"/>
          <p:cNvSpPr>
            <a:spLocks noGrp="1"/>
          </p:cNvSpPr>
          <p:nvPr>
            <p:ph type="title"/>
          </p:nvPr>
        </p:nvSpPr>
        <p:spPr>
          <a:xfrm>
            <a:off x="0" y="11716"/>
            <a:ext cx="9144000" cy="759834"/>
          </a:xfrm>
        </p:spPr>
        <p:txBody>
          <a:bodyPr>
            <a:normAutofit/>
          </a:bodyPr>
          <a:lstStyle/>
          <a:p>
            <a:pPr algn="ctr"/>
            <a:r>
              <a:rPr lang="ru-RU" sz="1600" dirty="0" smtClean="0"/>
              <a:t>Результаты 2 этапа работ</a:t>
            </a:r>
            <a:endParaRPr lang="ru-RU" sz="1600" dirty="0"/>
          </a:p>
        </p:txBody>
      </p:sp>
      <p:sp>
        <p:nvSpPr>
          <p:cNvPr id="12" name="Прямоугольник 11"/>
          <p:cNvSpPr/>
          <p:nvPr/>
        </p:nvSpPr>
        <p:spPr>
          <a:xfrm>
            <a:off x="179512" y="843558"/>
            <a:ext cx="4680520" cy="396044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endParaRPr lang="ru-RU" sz="1200" dirty="0" smtClean="0"/>
          </a:p>
          <a:p>
            <a:pPr>
              <a:buFont typeface="Arial" pitchFamily="34" charset="0"/>
              <a:buChar char="•"/>
            </a:pPr>
            <a:endParaRPr lang="ru-RU" sz="1200" dirty="0" smtClean="0"/>
          </a:p>
          <a:p>
            <a:pPr>
              <a:spcAft>
                <a:spcPts val="300"/>
              </a:spcAft>
              <a:buFont typeface="Arial" pitchFamily="34" charset="0"/>
              <a:buChar char="•"/>
            </a:pPr>
            <a:r>
              <a:rPr lang="ru-RU" sz="1200" dirty="0" smtClean="0"/>
              <a:t>Порядок формирования  и оснащения подразделений, эксплуатирующих беспилотные авиационные системы в восстановительных поездах, обслуживающих линии </a:t>
            </a:r>
            <a:r>
              <a:rPr lang="en-US" sz="1200" dirty="0" smtClean="0"/>
              <a:t>I </a:t>
            </a:r>
            <a:r>
              <a:rPr lang="ru-RU" sz="1200" dirty="0" smtClean="0"/>
              <a:t>и </a:t>
            </a:r>
            <a:r>
              <a:rPr lang="en-US" sz="1200" dirty="0" smtClean="0"/>
              <a:t>II </a:t>
            </a:r>
            <a:r>
              <a:rPr lang="ru-RU" sz="1200" dirty="0" smtClean="0"/>
              <a:t>классов</a:t>
            </a:r>
          </a:p>
          <a:p>
            <a:pPr>
              <a:spcAft>
                <a:spcPts val="300"/>
              </a:spcAft>
              <a:buFont typeface="Arial" pitchFamily="34" charset="0"/>
              <a:buChar char="•"/>
            </a:pPr>
            <a:r>
              <a:rPr lang="ru-RU" sz="1200" dirty="0" smtClean="0"/>
              <a:t> Организация  выезда специалистов подразделений, эксплуатирующих БАС , к месту железнодорожного транспортного происшествия</a:t>
            </a:r>
          </a:p>
          <a:p>
            <a:pPr>
              <a:spcAft>
                <a:spcPts val="300"/>
              </a:spcAft>
              <a:buFont typeface="Arial" pitchFamily="34" charset="0"/>
              <a:buChar char="•"/>
            </a:pPr>
            <a:r>
              <a:rPr lang="ru-RU" sz="1200" dirty="0" smtClean="0"/>
              <a:t>Обследование состояния технических средств связи после железнодорожного транспортного происшествия</a:t>
            </a:r>
          </a:p>
          <a:p>
            <a:pPr>
              <a:spcAft>
                <a:spcPts val="300"/>
              </a:spcAft>
              <a:buFont typeface="Arial" pitchFamily="34" charset="0"/>
              <a:buChar char="•"/>
            </a:pPr>
            <a:r>
              <a:rPr lang="ru-RU" sz="1200" dirty="0" smtClean="0"/>
              <a:t>Организация лётной эксплуатации беспилотных авиационных систем на месте железнодорожного транспортного происшествия</a:t>
            </a:r>
          </a:p>
          <a:p>
            <a:pPr>
              <a:spcAft>
                <a:spcPts val="300"/>
              </a:spcAft>
              <a:buFont typeface="Arial" pitchFamily="34" charset="0"/>
              <a:buChar char="•"/>
            </a:pPr>
            <a:r>
              <a:rPr lang="ru-RU" sz="1200" dirty="0" smtClean="0"/>
              <a:t>Контроль и отчётная документация</a:t>
            </a:r>
          </a:p>
          <a:p>
            <a:pPr>
              <a:buFont typeface="Arial" pitchFamily="34" charset="0"/>
              <a:buChar char="•"/>
            </a:pPr>
            <a:endParaRPr lang="en-US" sz="1200" dirty="0" smtClean="0"/>
          </a:p>
          <a:p>
            <a:pPr algn="ctr"/>
            <a:endParaRPr lang="ru-RU" sz="1200" dirty="0"/>
          </a:p>
        </p:txBody>
      </p:sp>
      <p:grpSp>
        <p:nvGrpSpPr>
          <p:cNvPr id="15" name="Группа 14"/>
          <p:cNvGrpSpPr/>
          <p:nvPr/>
        </p:nvGrpSpPr>
        <p:grpSpPr>
          <a:xfrm>
            <a:off x="5076056" y="842885"/>
            <a:ext cx="3960440" cy="3961113"/>
            <a:chOff x="4932040" y="1779662"/>
            <a:chExt cx="3528392" cy="3817097"/>
          </a:xfrm>
        </p:grpSpPr>
        <p:sp>
          <p:nvSpPr>
            <p:cNvPr id="13" name="Прямоугольник 12"/>
            <p:cNvSpPr/>
            <p:nvPr/>
          </p:nvSpPr>
          <p:spPr>
            <a:xfrm>
              <a:off x="4932040" y="1780335"/>
              <a:ext cx="3528392" cy="3816424"/>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spcAft>
                  <a:spcPts val="300"/>
                </a:spcAft>
                <a:buFont typeface="Arial" pitchFamily="34" charset="0"/>
                <a:buChar char="•"/>
              </a:pPr>
              <a:endParaRPr lang="ru-RU" sz="1200" dirty="0" smtClean="0"/>
            </a:p>
            <a:p>
              <a:pPr>
                <a:spcAft>
                  <a:spcPts val="300"/>
                </a:spcAft>
                <a:buFont typeface="Arial" pitchFamily="34" charset="0"/>
                <a:buChar char="•"/>
              </a:pPr>
              <a:endParaRPr lang="ru-RU" sz="1200" dirty="0" smtClean="0"/>
            </a:p>
            <a:p>
              <a:pPr>
                <a:spcAft>
                  <a:spcPts val="300"/>
                </a:spcAft>
                <a:buFont typeface="Arial" pitchFamily="34" charset="0"/>
                <a:buChar char="•"/>
              </a:pPr>
              <a:r>
                <a:rPr lang="ru-RU" sz="1200" dirty="0" smtClean="0"/>
                <a:t>Структура комплекса технических средств</a:t>
              </a:r>
            </a:p>
            <a:p>
              <a:pPr>
                <a:spcAft>
                  <a:spcPts val="300"/>
                </a:spcAft>
                <a:buFont typeface="Arial" pitchFamily="34" charset="0"/>
                <a:buChar char="•"/>
              </a:pPr>
              <a:r>
                <a:rPr lang="ru-RU" sz="1200" dirty="0" smtClean="0"/>
                <a:t>Аппаратура передачи данных</a:t>
              </a:r>
            </a:p>
            <a:p>
              <a:pPr>
                <a:spcAft>
                  <a:spcPts val="300"/>
                </a:spcAft>
                <a:buFont typeface="Arial" pitchFamily="34" charset="0"/>
                <a:buChar char="•"/>
              </a:pPr>
              <a:r>
                <a:rPr lang="ru-RU" sz="1200" dirty="0" smtClean="0"/>
                <a:t>Порядок регистрации БВС</a:t>
              </a:r>
            </a:p>
            <a:p>
              <a:pPr>
                <a:spcAft>
                  <a:spcPts val="300"/>
                </a:spcAft>
                <a:buFont typeface="Arial" pitchFamily="34" charset="0"/>
                <a:buChar char="•"/>
              </a:pPr>
              <a:r>
                <a:rPr lang="ru-RU" sz="1200" dirty="0" smtClean="0"/>
                <a:t>Порядок получения разрешений на использование воздушного пространства</a:t>
              </a:r>
            </a:p>
            <a:p>
              <a:pPr>
                <a:spcAft>
                  <a:spcPts val="300"/>
                </a:spcAft>
                <a:buFont typeface="Arial" pitchFamily="34" charset="0"/>
                <a:buChar char="•"/>
              </a:pPr>
              <a:r>
                <a:rPr lang="ru-RU" sz="1200" dirty="0" smtClean="0"/>
                <a:t>Порядок получения разрешений на выполнение аэрофотосъёмки</a:t>
              </a:r>
            </a:p>
            <a:p>
              <a:pPr>
                <a:spcAft>
                  <a:spcPts val="300"/>
                </a:spcAft>
                <a:buFont typeface="Arial" pitchFamily="34" charset="0"/>
                <a:buChar char="•"/>
              </a:pPr>
              <a:r>
                <a:rPr lang="ru-RU" sz="1200" dirty="0" smtClean="0"/>
                <a:t>Профессиональная подготовка специалистов по эксплуатации БАС</a:t>
              </a:r>
            </a:p>
            <a:p>
              <a:pPr>
                <a:spcAft>
                  <a:spcPts val="300"/>
                </a:spcAft>
                <a:buFont typeface="Arial" pitchFamily="34" charset="0"/>
                <a:buChar char="•"/>
              </a:pPr>
              <a:r>
                <a:rPr lang="ru-RU" sz="1200" dirty="0" smtClean="0"/>
                <a:t>Техническая и лётная эксплуатация БАС в составе восстановительных поездов, обслуживающих линии </a:t>
              </a:r>
              <a:r>
                <a:rPr lang="en-US" sz="1200" dirty="0" smtClean="0"/>
                <a:t>I </a:t>
              </a:r>
              <a:r>
                <a:rPr lang="ru-RU" sz="1200" dirty="0" smtClean="0"/>
                <a:t>и </a:t>
              </a:r>
              <a:r>
                <a:rPr lang="en-US" sz="1200" dirty="0" smtClean="0"/>
                <a:t>II </a:t>
              </a:r>
              <a:r>
                <a:rPr lang="ru-RU" sz="1200" dirty="0" smtClean="0"/>
                <a:t>классов</a:t>
              </a:r>
            </a:p>
            <a:p>
              <a:pPr>
                <a:spcAft>
                  <a:spcPts val="300"/>
                </a:spcAft>
                <a:buFont typeface="Arial" pitchFamily="34" charset="0"/>
                <a:buChar char="•"/>
              </a:pPr>
              <a:r>
                <a:rPr lang="ru-RU" sz="1200" dirty="0" smtClean="0"/>
                <a:t>Ответственность за нарушение правил использования воздушного пространства</a:t>
              </a:r>
            </a:p>
            <a:p>
              <a:pPr>
                <a:spcBef>
                  <a:spcPts val="600"/>
                </a:spcBef>
              </a:pPr>
              <a:endParaRPr lang="ru-RU" sz="1200" i="1" dirty="0" smtClean="0"/>
            </a:p>
            <a:p>
              <a:pPr algn="ctr"/>
              <a:endParaRPr lang="ru-RU" sz="1200" dirty="0"/>
            </a:p>
          </p:txBody>
        </p:sp>
        <p:sp>
          <p:nvSpPr>
            <p:cNvPr id="8" name="TextBox 7"/>
            <p:cNvSpPr txBox="1"/>
            <p:nvPr/>
          </p:nvSpPr>
          <p:spPr>
            <a:xfrm>
              <a:off x="6022634" y="1779662"/>
              <a:ext cx="947307" cy="296587"/>
            </a:xfrm>
            <a:prstGeom prst="rect">
              <a:avLst/>
            </a:prstGeom>
            <a:noFill/>
          </p:spPr>
          <p:txBody>
            <a:bodyPr wrap="none" rtlCol="0">
              <a:spAutoFit/>
            </a:bodyPr>
            <a:lstStyle/>
            <a:p>
              <a:r>
                <a:rPr lang="ru-RU" sz="1400" b="1" dirty="0" smtClean="0"/>
                <a:t>Технология</a:t>
              </a:r>
              <a:endParaRPr lang="ru-RU" sz="1400" b="1" dirty="0"/>
            </a:p>
          </p:txBody>
        </p:sp>
      </p:grpSp>
      <p:sp>
        <p:nvSpPr>
          <p:cNvPr id="9" name="TextBox 8"/>
          <p:cNvSpPr txBox="1"/>
          <p:nvPr/>
        </p:nvSpPr>
        <p:spPr>
          <a:xfrm>
            <a:off x="1475656" y="883141"/>
            <a:ext cx="1944216" cy="307777"/>
          </a:xfrm>
          <a:prstGeom prst="rect">
            <a:avLst/>
          </a:prstGeom>
          <a:noFill/>
        </p:spPr>
        <p:txBody>
          <a:bodyPr wrap="square" rtlCol="0">
            <a:spAutoFit/>
          </a:bodyPr>
          <a:lstStyle/>
          <a:p>
            <a:r>
              <a:rPr lang="ru-RU" sz="1400" b="1" dirty="0" smtClean="0"/>
              <a:t>Проект регламента</a:t>
            </a:r>
            <a:endParaRPr lang="ru-RU"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Использование воздушного пространства в оперативном режиме</a:t>
            </a:r>
            <a:endParaRPr lang="ru-RU" sz="1600" dirty="0"/>
          </a:p>
        </p:txBody>
      </p:sp>
      <p:sp>
        <p:nvSpPr>
          <p:cNvPr id="5" name="TextBox 4"/>
          <p:cNvSpPr txBox="1"/>
          <p:nvPr/>
        </p:nvSpPr>
        <p:spPr>
          <a:xfrm>
            <a:off x="107504" y="1419622"/>
            <a:ext cx="8928992" cy="3323987"/>
          </a:xfrm>
          <a:prstGeom prst="rect">
            <a:avLst/>
          </a:prstGeom>
          <a:noFill/>
        </p:spPr>
        <p:txBody>
          <a:bodyPr wrap="square" rtlCol="0">
            <a:spAutoFit/>
          </a:bodyPr>
          <a:lstStyle/>
          <a:p>
            <a:r>
              <a:rPr lang="ru-RU" sz="1200" b="1" dirty="0" smtClean="0"/>
              <a:t>В настоящее время в соответствии с действующим законодательством выполнение полетов в оперативном режиме не возможно</a:t>
            </a:r>
          </a:p>
          <a:p>
            <a:endParaRPr lang="ru-RU" sz="1000" dirty="0" smtClean="0"/>
          </a:p>
          <a:p>
            <a:endParaRPr lang="ru-RU" sz="1000" dirty="0" smtClean="0"/>
          </a:p>
          <a:p>
            <a:r>
              <a:rPr lang="ru-RU" sz="1400" dirty="0" smtClean="0"/>
              <a:t>Выполнение полетов без получения разрешения в органах ЕС </a:t>
            </a:r>
            <a:r>
              <a:rPr lang="ru-RU" sz="1400" dirty="0" err="1" smtClean="0"/>
              <a:t>ОрВД</a:t>
            </a:r>
            <a:endParaRPr lang="ru-RU" sz="1400" dirty="0" smtClean="0"/>
          </a:p>
          <a:p>
            <a:r>
              <a:rPr lang="ru-RU" sz="1400" dirty="0" smtClean="0"/>
              <a:t>в соответствии с Кодексом Российской Федерации об административных правонарушениях [17, ст. 11.4]</a:t>
            </a:r>
          </a:p>
          <a:p>
            <a:r>
              <a:rPr lang="ru-RU" sz="1400" dirty="0" smtClean="0"/>
              <a:t>влечет наложение административного штрафа:</a:t>
            </a:r>
          </a:p>
          <a:p>
            <a:r>
              <a:rPr lang="ru-RU" sz="1400" dirty="0" smtClean="0"/>
              <a:t>- на граждан в размере от 2000 до 5000 рублей; </a:t>
            </a:r>
          </a:p>
          <a:p>
            <a:r>
              <a:rPr lang="ru-RU" sz="1400" dirty="0" smtClean="0"/>
              <a:t>- на должностных лиц - от 25 000 до 30 000 рублей; </a:t>
            </a:r>
          </a:p>
          <a:p>
            <a:r>
              <a:rPr lang="ru-RU" sz="1400" dirty="0" smtClean="0"/>
              <a:t>- на юридических лиц - от 250 000 до 300 000 или административное приостановление деятельности на срок до девяноста суток.</a:t>
            </a:r>
          </a:p>
          <a:p>
            <a:r>
              <a:rPr lang="ru-RU" sz="1400" dirty="0" smtClean="0"/>
              <a:t> </a:t>
            </a:r>
          </a:p>
          <a:p>
            <a:r>
              <a:rPr lang="ru-RU" sz="1400" dirty="0" smtClean="0"/>
              <a:t>Для определения возможности и сроков внесения изменений в Федеральные правила использования воздушного пространства Российской Федерации, которые позволят ОАО «РЖД» выполнять полеты БАС в оперативном режиме, целесообразно проведение совещания с участием представителей ОАО «РЖД» и </a:t>
            </a:r>
            <a:r>
              <a:rPr lang="ru-RU" sz="1400" dirty="0" err="1" smtClean="0"/>
              <a:t>Росавиации</a:t>
            </a:r>
            <a:r>
              <a:rPr lang="ru-RU" sz="1400" dirty="0" smtClean="0"/>
              <a:t> Минтранс.</a:t>
            </a:r>
          </a:p>
          <a:p>
            <a:endParaRPr lang="ru-RU"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Предложения по изменению Федеральных правил </a:t>
            </a:r>
            <a:br>
              <a:rPr lang="ru-RU" sz="1600" dirty="0" smtClean="0"/>
            </a:br>
            <a:r>
              <a:rPr lang="ru-RU" sz="1600" dirty="0" smtClean="0"/>
              <a:t>использования воздушного пространства</a:t>
            </a:r>
            <a:endParaRPr lang="ru-RU" sz="1600" dirty="0"/>
          </a:p>
        </p:txBody>
      </p:sp>
      <p:sp>
        <p:nvSpPr>
          <p:cNvPr id="5" name="Прямоугольник 4"/>
          <p:cNvSpPr/>
          <p:nvPr/>
        </p:nvSpPr>
        <p:spPr>
          <a:xfrm>
            <a:off x="251520" y="987574"/>
            <a:ext cx="3024336" cy="3672408"/>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400" dirty="0" smtClean="0"/>
              <a:t>Для практической реализации технологической схемы применения БАС в составе восстановительного поезда необходимо внесение изменений в Федеральные правила использования воздушного пространства Российской Федерации , которые позволят выполнять полеты БАС в оперативном режиме (через час после получения сообщения о транспортном происшествии), на высотах до 150 метров над уровнем земли и в радиусе 1 км от места транспортного происшествия  </a:t>
            </a:r>
          </a:p>
          <a:p>
            <a:pPr algn="ctr"/>
            <a:endParaRPr lang="ru-RU" sz="1400" dirty="0"/>
          </a:p>
        </p:txBody>
      </p:sp>
      <p:sp>
        <p:nvSpPr>
          <p:cNvPr id="6" name="Прямоугольник 5"/>
          <p:cNvSpPr/>
          <p:nvPr/>
        </p:nvSpPr>
        <p:spPr>
          <a:xfrm>
            <a:off x="5364088" y="843558"/>
            <a:ext cx="3672408" cy="144016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smtClean="0"/>
              <a:t>Распоряжением Председателя Правительства Российской Федерации Д.А. Медведева от 3 апреля 2018 г. № 576 утвержден план мероприятий «дорожной карты» национальной технологической инициативы по направлению «</a:t>
            </a:r>
            <a:r>
              <a:rPr lang="ru-RU" sz="1400" dirty="0" err="1" smtClean="0"/>
              <a:t>Аэронет</a:t>
            </a:r>
            <a:r>
              <a:rPr lang="ru-RU" sz="1400" dirty="0" smtClean="0"/>
              <a:t>»</a:t>
            </a:r>
            <a:endParaRPr lang="ru-RU" sz="1400" dirty="0"/>
          </a:p>
        </p:txBody>
      </p:sp>
      <p:sp>
        <p:nvSpPr>
          <p:cNvPr id="7" name="Прямоугольник 6"/>
          <p:cNvSpPr/>
          <p:nvPr/>
        </p:nvSpPr>
        <p:spPr>
          <a:xfrm>
            <a:off x="5508104" y="2355726"/>
            <a:ext cx="3528392" cy="2088232"/>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spcAft>
                <a:spcPts val="300"/>
              </a:spcAft>
              <a:buFontTx/>
              <a:buChar char="-"/>
            </a:pPr>
            <a:r>
              <a:rPr lang="ru-RU" sz="1400" dirty="0" smtClean="0"/>
              <a:t> Выполнение полетов в зоне от 0 до 150 м (прямая видимость) без получения разрешения в ЕС </a:t>
            </a:r>
            <a:r>
              <a:rPr lang="ru-RU" sz="1400" dirty="0" err="1" smtClean="0"/>
              <a:t>ОрВД</a:t>
            </a:r>
            <a:r>
              <a:rPr lang="ru-RU" sz="1400" dirty="0" smtClean="0"/>
              <a:t> </a:t>
            </a:r>
          </a:p>
          <a:p>
            <a:pPr>
              <a:spcAft>
                <a:spcPts val="300"/>
              </a:spcAft>
              <a:buFontTx/>
              <a:buChar char="-"/>
            </a:pPr>
            <a:r>
              <a:rPr lang="ru-RU" sz="1400" dirty="0" smtClean="0"/>
              <a:t> Освобождение пользователей воздушного пространства от обязательного получения разрешения от органов местного самоуправления на полеты БВС и авиационные работы с их применением над населенными пунктами</a:t>
            </a:r>
            <a:endParaRPr lang="ru-RU" sz="1400" dirty="0"/>
          </a:p>
        </p:txBody>
      </p:sp>
      <p:pic>
        <p:nvPicPr>
          <p:cNvPr id="8" name="Рисунок 7" descr="Распоряжение правительства.jpg"/>
          <p:cNvPicPr>
            <a:picLocks noChangeAspect="1"/>
          </p:cNvPicPr>
          <p:nvPr/>
        </p:nvPicPr>
        <p:blipFill>
          <a:blip r:embed="rId2" cstate="print"/>
          <a:stretch>
            <a:fillRect/>
          </a:stretch>
        </p:blipFill>
        <p:spPr>
          <a:xfrm>
            <a:off x="3203848" y="1059582"/>
            <a:ext cx="2232248" cy="316070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Предложения по развитию направления</a:t>
            </a:r>
            <a:endParaRPr lang="ru-RU" sz="1600" dirty="0"/>
          </a:p>
        </p:txBody>
      </p:sp>
      <p:sp>
        <p:nvSpPr>
          <p:cNvPr id="5" name="TextBox 4"/>
          <p:cNvSpPr txBox="1"/>
          <p:nvPr/>
        </p:nvSpPr>
        <p:spPr>
          <a:xfrm>
            <a:off x="1206315" y="1131590"/>
            <a:ext cx="6391493" cy="369332"/>
          </a:xfrm>
          <a:prstGeom prst="rect">
            <a:avLst/>
          </a:prstGeom>
          <a:noFill/>
        </p:spPr>
        <p:txBody>
          <a:bodyPr wrap="none" rtlCol="0">
            <a:spAutoFit/>
          </a:bodyPr>
          <a:lstStyle/>
          <a:p>
            <a:r>
              <a:rPr lang="ru-RU" b="1" dirty="0" smtClean="0"/>
              <a:t>Автоматизированная система управления эксплуатацией БАС</a:t>
            </a:r>
            <a:endParaRPr lang="ru-RU" b="1" dirty="0"/>
          </a:p>
        </p:txBody>
      </p:sp>
      <p:sp>
        <p:nvSpPr>
          <p:cNvPr id="6" name="TextBox 5"/>
          <p:cNvSpPr txBox="1"/>
          <p:nvPr/>
        </p:nvSpPr>
        <p:spPr>
          <a:xfrm>
            <a:off x="539552" y="1707654"/>
            <a:ext cx="8352928" cy="2046714"/>
          </a:xfrm>
          <a:prstGeom prst="rect">
            <a:avLst/>
          </a:prstGeom>
          <a:noFill/>
        </p:spPr>
        <p:txBody>
          <a:bodyPr wrap="square" rtlCol="0">
            <a:spAutoFit/>
          </a:bodyPr>
          <a:lstStyle/>
          <a:p>
            <a:pPr>
              <a:spcAft>
                <a:spcPts val="300"/>
              </a:spcAft>
            </a:pPr>
            <a:r>
              <a:rPr lang="ru-RU" sz="1600" dirty="0" smtClean="0"/>
              <a:t>Управление активами БАС (паспортизация, учёт налёта, обслуживание и ремонт);</a:t>
            </a:r>
          </a:p>
          <a:p>
            <a:pPr>
              <a:spcAft>
                <a:spcPts val="300"/>
              </a:spcAft>
            </a:pPr>
            <a:r>
              <a:rPr lang="ru-RU" sz="1600" dirty="0" smtClean="0"/>
              <a:t>Управление материально-техническим обеспечением (учёт оборота комплектующих);</a:t>
            </a:r>
          </a:p>
          <a:p>
            <a:pPr>
              <a:spcAft>
                <a:spcPts val="300"/>
              </a:spcAft>
            </a:pPr>
            <a:r>
              <a:rPr lang="ru-RU" sz="1600" dirty="0" smtClean="0"/>
              <a:t>Управление операторами БАС (квалификационные сведения, контроль использования БАС);</a:t>
            </a:r>
          </a:p>
          <a:p>
            <a:pPr>
              <a:spcAft>
                <a:spcPts val="300"/>
              </a:spcAft>
            </a:pPr>
            <a:r>
              <a:rPr lang="ru-RU" sz="1600" dirty="0" smtClean="0"/>
              <a:t>Учёт инцидентов и происшествий;</a:t>
            </a:r>
          </a:p>
          <a:p>
            <a:pPr>
              <a:spcAft>
                <a:spcPts val="300"/>
              </a:spcAft>
            </a:pPr>
            <a:r>
              <a:rPr lang="ru-RU" sz="1600" dirty="0" smtClean="0"/>
              <a:t>Управление разрешениями, сертификатами и лицензиями;</a:t>
            </a:r>
          </a:p>
          <a:p>
            <a:pPr>
              <a:spcAft>
                <a:spcPts val="300"/>
              </a:spcAft>
            </a:pPr>
            <a:r>
              <a:rPr lang="ru-RU" sz="1600" dirty="0" smtClean="0"/>
              <a:t>Управление полётными заданиями (формирование, контроль исполнения, интеграция с ГИС);</a:t>
            </a:r>
          </a:p>
          <a:p>
            <a:pPr>
              <a:spcAft>
                <a:spcPts val="300"/>
              </a:spcAft>
            </a:pPr>
            <a:r>
              <a:rPr lang="ru-RU" sz="1600" dirty="0" smtClean="0"/>
              <a:t>Web-доступ, интеграция с АСУ смежных хозяйств.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Предложения по развитию направления</a:t>
            </a:r>
            <a:endParaRPr lang="ru-RU" sz="1600" dirty="0"/>
          </a:p>
        </p:txBody>
      </p:sp>
      <p:pic>
        <p:nvPicPr>
          <p:cNvPr id="5" name="Рисунок 4" descr="ГИС_РЖД.jpg"/>
          <p:cNvPicPr>
            <a:picLocks noChangeAspect="1"/>
          </p:cNvPicPr>
          <p:nvPr/>
        </p:nvPicPr>
        <p:blipFill>
          <a:blip r:embed="rId2" cstate="print"/>
          <a:stretch>
            <a:fillRect/>
          </a:stretch>
        </p:blipFill>
        <p:spPr>
          <a:xfrm>
            <a:off x="107504" y="771550"/>
            <a:ext cx="5299688" cy="4104456"/>
          </a:xfrm>
          <a:prstGeom prst="rect">
            <a:avLst/>
          </a:prstGeom>
          <a:ln w="12700">
            <a:solidFill>
              <a:schemeClr val="accent1">
                <a:shade val="50000"/>
              </a:schemeClr>
            </a:solidFill>
          </a:ln>
        </p:spPr>
      </p:pic>
      <p:sp>
        <p:nvSpPr>
          <p:cNvPr id="6" name="TextBox 5"/>
          <p:cNvSpPr txBox="1"/>
          <p:nvPr/>
        </p:nvSpPr>
        <p:spPr>
          <a:xfrm>
            <a:off x="6321296" y="978282"/>
            <a:ext cx="554960" cy="369332"/>
          </a:xfrm>
          <a:prstGeom prst="rect">
            <a:avLst/>
          </a:prstGeom>
          <a:noFill/>
        </p:spPr>
        <p:txBody>
          <a:bodyPr wrap="none" rtlCol="0">
            <a:spAutoFit/>
          </a:bodyPr>
          <a:lstStyle/>
          <a:p>
            <a:r>
              <a:rPr lang="ru-RU" b="1" dirty="0" smtClean="0"/>
              <a:t>ГИС</a:t>
            </a:r>
            <a:endParaRPr lang="ru-RU" b="1" dirty="0"/>
          </a:p>
        </p:txBody>
      </p:sp>
      <p:sp>
        <p:nvSpPr>
          <p:cNvPr id="7" name="TextBox 6"/>
          <p:cNvSpPr txBox="1"/>
          <p:nvPr/>
        </p:nvSpPr>
        <p:spPr>
          <a:xfrm>
            <a:off x="5508104" y="1477109"/>
            <a:ext cx="3600400" cy="2677656"/>
          </a:xfrm>
          <a:prstGeom prst="rect">
            <a:avLst/>
          </a:prstGeom>
          <a:noFill/>
        </p:spPr>
        <p:txBody>
          <a:bodyPr wrap="square" rtlCol="0">
            <a:spAutoFit/>
          </a:bodyPr>
          <a:lstStyle/>
          <a:p>
            <a:r>
              <a:rPr lang="ru-RU" sz="1400" dirty="0" smtClean="0"/>
              <a:t>В рамках </a:t>
            </a:r>
            <a:r>
              <a:rPr lang="en-US" sz="1400" dirty="0" smtClean="0"/>
              <a:t>XIV </a:t>
            </a:r>
            <a:r>
              <a:rPr lang="ru-RU" sz="1400" dirty="0" smtClean="0"/>
              <a:t>Ассамблеи начальников железных дорог проходившей в Екатеринбурге с  19 по 21 июля 2018 г. продемонстрирован прототип ГИС</a:t>
            </a:r>
          </a:p>
          <a:p>
            <a:endParaRPr lang="ru-RU" sz="1400" dirty="0" smtClean="0"/>
          </a:p>
          <a:p>
            <a:pPr>
              <a:buFont typeface="Arial" pitchFamily="34" charset="0"/>
              <a:buChar char="•"/>
            </a:pPr>
            <a:r>
              <a:rPr lang="ru-RU" sz="1400" dirty="0" smtClean="0"/>
              <a:t>местоположение БВС</a:t>
            </a:r>
          </a:p>
          <a:p>
            <a:pPr>
              <a:buFont typeface="Arial" pitchFamily="34" charset="0"/>
              <a:buChar char="•"/>
            </a:pPr>
            <a:r>
              <a:rPr lang="ru-RU" sz="1400" dirty="0" smtClean="0"/>
              <a:t>направление полёта и съёмки</a:t>
            </a:r>
          </a:p>
          <a:p>
            <a:pPr>
              <a:buFont typeface="Arial" pitchFamily="34" charset="0"/>
              <a:buChar char="•"/>
            </a:pPr>
            <a:r>
              <a:rPr lang="ru-RU" sz="1400" dirty="0" smtClean="0"/>
              <a:t>отображение БВС относительно объектов ж.д. инфраструктуры</a:t>
            </a:r>
          </a:p>
          <a:p>
            <a:pPr>
              <a:buFont typeface="Arial" pitchFamily="34" charset="0"/>
              <a:buChar char="•"/>
            </a:pPr>
            <a:r>
              <a:rPr lang="ru-RU" sz="1400" dirty="0" smtClean="0"/>
              <a:t>отображение пространственной информации в пикетажной системе координат</a:t>
            </a:r>
            <a:endParaRPr lang="ru-RU"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Концепция применения БАС в интересах железнодорожного транспорта</a:t>
            </a:r>
            <a:endParaRPr lang="ru-RU" sz="1600" dirty="0"/>
          </a:p>
        </p:txBody>
      </p:sp>
      <p:sp>
        <p:nvSpPr>
          <p:cNvPr id="5" name="TextBox 4"/>
          <p:cNvSpPr txBox="1"/>
          <p:nvPr/>
        </p:nvSpPr>
        <p:spPr>
          <a:xfrm>
            <a:off x="165155" y="843558"/>
            <a:ext cx="1598533" cy="2664295"/>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Инфраструктура</a:t>
            </a:r>
          </a:p>
          <a:p>
            <a:r>
              <a:rPr lang="ru-RU" sz="1100" dirty="0" smtClean="0">
                <a:solidFill>
                  <a:schemeClr val="dk1"/>
                </a:solidFill>
                <a:latin typeface="+mn-lt"/>
                <a:cs typeface="+mn-cs"/>
              </a:rPr>
              <a:t>контроль целостности элементов</a:t>
            </a:r>
          </a:p>
          <a:p>
            <a:r>
              <a:rPr lang="ru-RU" sz="1100" dirty="0" smtClean="0">
                <a:solidFill>
                  <a:schemeClr val="dk1"/>
                </a:solidFill>
                <a:latin typeface="+mn-lt"/>
                <a:cs typeface="+mn-cs"/>
              </a:rPr>
              <a:t>верхнего строения пути,</a:t>
            </a:r>
          </a:p>
          <a:p>
            <a:r>
              <a:rPr lang="ru-RU" sz="1100" dirty="0" smtClean="0">
                <a:solidFill>
                  <a:schemeClr val="dk1"/>
                </a:solidFill>
                <a:latin typeface="+mn-lt"/>
                <a:cs typeface="+mn-cs"/>
              </a:rPr>
              <a:t>состояния искусственных сооружений,</a:t>
            </a:r>
          </a:p>
          <a:p>
            <a:r>
              <a:rPr lang="ru-RU" sz="1100" dirty="0" smtClean="0">
                <a:solidFill>
                  <a:schemeClr val="dk1"/>
                </a:solidFill>
                <a:latin typeface="+mn-lt"/>
                <a:cs typeface="+mn-cs"/>
              </a:rPr>
              <a:t>качества обогрева стрелочных переводов,</a:t>
            </a:r>
          </a:p>
          <a:p>
            <a:r>
              <a:rPr lang="ru-RU" sz="1100" dirty="0" smtClean="0">
                <a:solidFill>
                  <a:schemeClr val="dk1"/>
                </a:solidFill>
                <a:latin typeface="+mn-lt"/>
                <a:cs typeface="+mn-cs"/>
              </a:rPr>
              <a:t>контроль качества работ по текущему</a:t>
            </a:r>
          </a:p>
          <a:p>
            <a:r>
              <a:rPr lang="ru-RU" sz="1100" dirty="0" smtClean="0">
                <a:solidFill>
                  <a:schemeClr val="dk1"/>
                </a:solidFill>
                <a:latin typeface="+mn-lt"/>
                <a:cs typeface="+mn-cs"/>
              </a:rPr>
              <a:t>содержанию земляного полотна.</a:t>
            </a:r>
          </a:p>
        </p:txBody>
      </p:sp>
      <p:sp>
        <p:nvSpPr>
          <p:cNvPr id="6" name="TextBox 5"/>
          <p:cNvSpPr txBox="1"/>
          <p:nvPr/>
        </p:nvSpPr>
        <p:spPr>
          <a:xfrm>
            <a:off x="5436096" y="843558"/>
            <a:ext cx="1675562" cy="2648727"/>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Система электроснабжения</a:t>
            </a:r>
          </a:p>
          <a:p>
            <a:r>
              <a:rPr lang="ru-RU" sz="1100" dirty="0" smtClean="0">
                <a:solidFill>
                  <a:schemeClr val="dk1"/>
                </a:solidFill>
                <a:latin typeface="+mn-lt"/>
                <a:cs typeface="+mn-cs"/>
              </a:rPr>
              <a:t>обнаружение дефектов скреплений и</a:t>
            </a:r>
          </a:p>
          <a:p>
            <a:r>
              <a:rPr lang="ru-RU" sz="1100" dirty="0" smtClean="0">
                <a:solidFill>
                  <a:schemeClr val="dk1"/>
                </a:solidFill>
                <a:latin typeface="+mn-lt"/>
                <a:cs typeface="+mn-cs"/>
              </a:rPr>
              <a:t>оттяжек, контроль состояния элементов опор и фундаментов, выявление загрязнения изоляторов, отклонений температурного режима</a:t>
            </a:r>
          </a:p>
          <a:p>
            <a:r>
              <a:rPr lang="ru-RU" sz="1100" dirty="0" smtClean="0">
                <a:solidFill>
                  <a:schemeClr val="dk1"/>
                </a:solidFill>
                <a:latin typeface="+mn-lt"/>
                <a:cs typeface="+mn-cs"/>
              </a:rPr>
              <a:t>токопроводящих элементов.</a:t>
            </a:r>
          </a:p>
        </p:txBody>
      </p:sp>
      <p:sp>
        <p:nvSpPr>
          <p:cNvPr id="7" name="TextBox 6"/>
          <p:cNvSpPr txBox="1"/>
          <p:nvPr/>
        </p:nvSpPr>
        <p:spPr>
          <a:xfrm>
            <a:off x="1907704" y="843558"/>
            <a:ext cx="1671519" cy="2664296"/>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Транспортная безопасность</a:t>
            </a:r>
            <a:endParaRPr lang="ru-RU" sz="1100" dirty="0" smtClean="0">
              <a:solidFill>
                <a:schemeClr val="dk1"/>
              </a:solidFill>
              <a:latin typeface="+mn-lt"/>
              <a:cs typeface="+mn-cs"/>
            </a:endParaRPr>
          </a:p>
          <a:p>
            <a:r>
              <a:rPr lang="ru-RU" sz="1100" dirty="0" smtClean="0">
                <a:solidFill>
                  <a:schemeClr val="dk1"/>
                </a:solidFill>
                <a:latin typeface="+mn-lt"/>
                <a:cs typeface="+mn-cs"/>
              </a:rPr>
              <a:t>контроль охраняемого</a:t>
            </a:r>
          </a:p>
          <a:p>
            <a:r>
              <a:rPr lang="ru-RU" sz="1100" dirty="0" smtClean="0">
                <a:solidFill>
                  <a:schemeClr val="dk1"/>
                </a:solidFill>
                <a:latin typeface="+mn-lt"/>
                <a:cs typeface="+mn-cs"/>
              </a:rPr>
              <a:t>периметра, предоставление оперативных</a:t>
            </a:r>
          </a:p>
          <a:p>
            <a:r>
              <a:rPr lang="ru-RU" sz="1100" dirty="0" smtClean="0">
                <a:solidFill>
                  <a:schemeClr val="dk1"/>
                </a:solidFill>
                <a:latin typeface="+mn-lt"/>
                <a:cs typeface="+mn-cs"/>
              </a:rPr>
              <a:t>данных при составлении паспортов объектов,</a:t>
            </a:r>
          </a:p>
          <a:p>
            <a:r>
              <a:rPr lang="ru-RU" sz="1100" dirty="0" smtClean="0">
                <a:solidFill>
                  <a:schemeClr val="dk1"/>
                </a:solidFill>
                <a:latin typeface="+mn-lt"/>
                <a:cs typeface="+mn-cs"/>
              </a:rPr>
              <a:t>проведении оценки уязвимости и разработке</a:t>
            </a:r>
          </a:p>
          <a:p>
            <a:r>
              <a:rPr lang="ru-RU" sz="1100" dirty="0" smtClean="0">
                <a:solidFill>
                  <a:schemeClr val="dk1"/>
                </a:solidFill>
                <a:latin typeface="+mn-lt"/>
                <a:cs typeface="+mn-cs"/>
              </a:rPr>
              <a:t>планов обеспечения транспортной безопасности.</a:t>
            </a:r>
          </a:p>
        </p:txBody>
      </p:sp>
      <p:sp>
        <p:nvSpPr>
          <p:cNvPr id="8" name="TextBox 7"/>
          <p:cNvSpPr txBox="1"/>
          <p:nvPr/>
        </p:nvSpPr>
        <p:spPr>
          <a:xfrm>
            <a:off x="3719200" y="843558"/>
            <a:ext cx="1572880" cy="2648727"/>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Строительство и реконструкция</a:t>
            </a:r>
          </a:p>
          <a:p>
            <a:r>
              <a:rPr lang="ru-RU" sz="1100" dirty="0" smtClean="0">
                <a:solidFill>
                  <a:schemeClr val="dk1"/>
                </a:solidFill>
                <a:latin typeface="+mn-lt"/>
                <a:cs typeface="+mn-cs"/>
              </a:rPr>
              <a:t>контроль строительства на всех этапах с оценкой объема выполненных работ, создание трехмерных моделей сооружений </a:t>
            </a:r>
            <a:br>
              <a:rPr lang="ru-RU" sz="1100" dirty="0" smtClean="0">
                <a:solidFill>
                  <a:schemeClr val="dk1"/>
                </a:solidFill>
                <a:latin typeface="+mn-lt"/>
                <a:cs typeface="+mn-cs"/>
              </a:rPr>
            </a:br>
            <a:r>
              <a:rPr lang="ru-RU" sz="1100" dirty="0" smtClean="0">
                <a:solidFill>
                  <a:schemeClr val="dk1"/>
                </a:solidFill>
                <a:latin typeface="+mn-lt"/>
                <a:cs typeface="+mn-cs"/>
              </a:rPr>
              <a:t>с дальнейшим контролем отклонения</a:t>
            </a:r>
          </a:p>
          <a:p>
            <a:r>
              <a:rPr lang="ru-RU" sz="1100" dirty="0" smtClean="0">
                <a:solidFill>
                  <a:schemeClr val="dk1"/>
                </a:solidFill>
                <a:latin typeface="+mn-lt"/>
                <a:cs typeface="+mn-cs"/>
              </a:rPr>
              <a:t>от проектных параметров.</a:t>
            </a:r>
          </a:p>
        </p:txBody>
      </p:sp>
      <p:sp>
        <p:nvSpPr>
          <p:cNvPr id="9" name="TextBox 8"/>
          <p:cNvSpPr txBox="1"/>
          <p:nvPr/>
        </p:nvSpPr>
        <p:spPr>
          <a:xfrm>
            <a:off x="7236296" y="843559"/>
            <a:ext cx="1788779" cy="2668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Аварийно-восстановительные работы</a:t>
            </a:r>
          </a:p>
          <a:p>
            <a:r>
              <a:rPr lang="ru-RU" sz="1100" dirty="0" smtClean="0">
                <a:solidFill>
                  <a:schemeClr val="dk1"/>
                </a:solidFill>
                <a:latin typeface="+mn-lt"/>
                <a:cs typeface="+mn-cs"/>
              </a:rPr>
              <a:t>обеспечение ситуационной осведомленности при решении задач оценки ущерба, назначения сил и средств для ликвидации последствий, оперативного управления ими, прогноз развития ЧС, контроль ликвидации последствий.</a:t>
            </a:r>
          </a:p>
        </p:txBody>
      </p:sp>
      <p:pic>
        <p:nvPicPr>
          <p:cNvPr id="10" name="Рисунок 9" descr="Strelki.jpg"/>
          <p:cNvPicPr>
            <a:picLocks noChangeAspect="1"/>
          </p:cNvPicPr>
          <p:nvPr/>
        </p:nvPicPr>
        <p:blipFill>
          <a:blip r:embed="rId2" cstate="print"/>
          <a:srcRect b="5191"/>
          <a:stretch>
            <a:fillRect/>
          </a:stretch>
        </p:blipFill>
        <p:spPr>
          <a:xfrm>
            <a:off x="35496" y="3575024"/>
            <a:ext cx="1900160" cy="1124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Proekt.jpg"/>
          <p:cNvPicPr>
            <a:picLocks noChangeAspect="1"/>
          </p:cNvPicPr>
          <p:nvPr/>
        </p:nvPicPr>
        <p:blipFill>
          <a:blip r:embed="rId3" cstate="print"/>
          <a:stretch>
            <a:fillRect/>
          </a:stretch>
        </p:blipFill>
        <p:spPr>
          <a:xfrm>
            <a:off x="3529111" y="3575024"/>
            <a:ext cx="3207416" cy="115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4" cstate="print"/>
          <a:srcRect t="8411" b="5388"/>
          <a:stretch>
            <a:fillRect/>
          </a:stretch>
        </p:blipFill>
        <p:spPr bwMode="auto">
          <a:xfrm>
            <a:off x="1979712" y="3575024"/>
            <a:ext cx="151216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p:cNvPicPr>
            <a:picLocks noChangeAspect="1" noChangeArrowheads="1"/>
          </p:cNvPicPr>
          <p:nvPr/>
        </p:nvPicPr>
        <p:blipFill>
          <a:blip r:embed="rId5" cstate="print"/>
          <a:srcRect/>
          <a:stretch>
            <a:fillRect/>
          </a:stretch>
        </p:blipFill>
        <p:spPr bwMode="auto">
          <a:xfrm>
            <a:off x="1403648" y="4538424"/>
            <a:ext cx="432048" cy="128475"/>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3008296" y="4566432"/>
            <a:ext cx="432048" cy="128475"/>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a:stretch>
            <a:fillRect/>
          </a:stretch>
        </p:blipFill>
        <p:spPr bwMode="auto">
          <a:xfrm>
            <a:off x="6258591" y="4558896"/>
            <a:ext cx="432048" cy="128475"/>
          </a:xfrm>
          <a:prstGeom prst="rect">
            <a:avLst/>
          </a:prstGeom>
          <a:noFill/>
          <a:ln w="9525">
            <a:noFill/>
            <a:miter lim="800000"/>
            <a:headEnd/>
            <a:tailEnd/>
          </a:ln>
        </p:spPr>
      </p:pic>
      <p:pic>
        <p:nvPicPr>
          <p:cNvPr id="16" name="Picture 8" descr="ZALA AERO GROUP FIER"/>
          <p:cNvPicPr>
            <a:picLocks noChangeAspect="1" noChangeArrowheads="1"/>
          </p:cNvPicPr>
          <p:nvPr/>
        </p:nvPicPr>
        <p:blipFill>
          <a:blip r:embed="rId6" cstate="print"/>
          <a:srcRect t="23734"/>
          <a:stretch>
            <a:fillRect/>
          </a:stretch>
        </p:blipFill>
        <p:spPr bwMode="auto">
          <a:xfrm>
            <a:off x="6759591" y="3575024"/>
            <a:ext cx="2348913" cy="1156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Концепция применения БАС в интересах железнодорожного транспорта</a:t>
            </a:r>
            <a:endParaRPr lang="ru-RU" sz="1600" dirty="0"/>
          </a:p>
        </p:txBody>
      </p:sp>
      <p:sp>
        <p:nvSpPr>
          <p:cNvPr id="5" name="TextBox 4"/>
          <p:cNvSpPr txBox="1"/>
          <p:nvPr/>
        </p:nvSpPr>
        <p:spPr>
          <a:xfrm>
            <a:off x="3779912" y="935694"/>
            <a:ext cx="1368152" cy="1368152"/>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Энергосбережение</a:t>
            </a:r>
          </a:p>
          <a:p>
            <a:r>
              <a:rPr lang="ru-RU" sz="1100" dirty="0" smtClean="0">
                <a:solidFill>
                  <a:schemeClr val="dk1"/>
                </a:solidFill>
                <a:latin typeface="+mn-lt"/>
                <a:cs typeface="+mn-cs"/>
              </a:rPr>
              <a:t>Мониторинг системы тепло и водоснабжения (котельные)</a:t>
            </a:r>
          </a:p>
        </p:txBody>
      </p:sp>
      <p:sp>
        <p:nvSpPr>
          <p:cNvPr id="6" name="TextBox 5"/>
          <p:cNvSpPr txBox="1"/>
          <p:nvPr/>
        </p:nvSpPr>
        <p:spPr>
          <a:xfrm>
            <a:off x="5220072" y="923397"/>
            <a:ext cx="1872208" cy="1944216"/>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Взаимодействие с грузовыми  терминалами</a:t>
            </a:r>
          </a:p>
          <a:p>
            <a:r>
              <a:rPr lang="ru-RU" sz="1100" dirty="0" smtClean="0">
                <a:solidFill>
                  <a:schemeClr val="dk1"/>
                </a:solidFill>
                <a:latin typeface="+mn-lt"/>
                <a:cs typeface="+mn-cs"/>
              </a:rPr>
              <a:t>Оценка загрузки терминалов насыпных грузов.</a:t>
            </a:r>
          </a:p>
          <a:p>
            <a:r>
              <a:rPr lang="ru-RU" sz="1100" dirty="0" smtClean="0">
                <a:solidFill>
                  <a:schemeClr val="dk1"/>
                </a:solidFill>
                <a:latin typeface="+mn-lt"/>
                <a:cs typeface="+mn-cs"/>
              </a:rPr>
              <a:t>Контроль очистки вагонов  перед приёмкой на сортировочной станции</a:t>
            </a:r>
          </a:p>
          <a:p>
            <a:r>
              <a:rPr lang="ru-RU" sz="1100" dirty="0" smtClean="0">
                <a:solidFill>
                  <a:schemeClr val="dk1"/>
                </a:solidFill>
                <a:latin typeface="+mn-lt"/>
                <a:cs typeface="+mn-cs"/>
              </a:rPr>
              <a:t>(Продемонстрировано на Октябрьской ж.д. станция </a:t>
            </a:r>
            <a:r>
              <a:rPr lang="ru-RU" sz="1100" dirty="0" err="1" smtClean="0">
                <a:solidFill>
                  <a:schemeClr val="dk1"/>
                </a:solidFill>
                <a:latin typeface="+mn-lt"/>
                <a:cs typeface="+mn-cs"/>
              </a:rPr>
              <a:t>Лужская</a:t>
            </a:r>
            <a:r>
              <a:rPr lang="ru-RU" sz="1100" dirty="0" smtClean="0">
                <a:solidFill>
                  <a:schemeClr val="dk1"/>
                </a:solidFill>
                <a:latin typeface="+mn-lt"/>
                <a:cs typeface="+mn-cs"/>
              </a:rPr>
              <a:t>)</a:t>
            </a:r>
          </a:p>
        </p:txBody>
      </p:sp>
      <p:sp>
        <p:nvSpPr>
          <p:cNvPr id="7" name="TextBox 6"/>
          <p:cNvSpPr txBox="1"/>
          <p:nvPr/>
        </p:nvSpPr>
        <p:spPr>
          <a:xfrm>
            <a:off x="1430261" y="915566"/>
            <a:ext cx="1008112" cy="1353057"/>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Связь</a:t>
            </a:r>
          </a:p>
          <a:p>
            <a:r>
              <a:rPr lang="ru-RU" sz="1100" dirty="0" smtClean="0">
                <a:solidFill>
                  <a:schemeClr val="dk1"/>
                </a:solidFill>
                <a:latin typeface="+mn-lt"/>
                <a:cs typeface="+mn-cs"/>
              </a:rPr>
              <a:t>Организация ретрансляции связи при работе в окне в условиях отсутствия связи </a:t>
            </a:r>
          </a:p>
        </p:txBody>
      </p:sp>
      <p:sp>
        <p:nvSpPr>
          <p:cNvPr id="8" name="TextBox 7"/>
          <p:cNvSpPr txBox="1"/>
          <p:nvPr/>
        </p:nvSpPr>
        <p:spPr>
          <a:xfrm>
            <a:off x="2542133" y="915566"/>
            <a:ext cx="1152128" cy="1728192"/>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Контроль выполнения строительных работ</a:t>
            </a:r>
          </a:p>
          <a:p>
            <a:r>
              <a:rPr lang="ru-RU" sz="1100" dirty="0" smtClean="0">
                <a:solidFill>
                  <a:schemeClr val="dk1"/>
                </a:solidFill>
                <a:latin typeface="+mn-lt"/>
                <a:cs typeface="+mn-cs"/>
              </a:rPr>
              <a:t>Мониторинг работы в окнах</a:t>
            </a:r>
          </a:p>
          <a:p>
            <a:r>
              <a:rPr lang="ru-RU" sz="1100" dirty="0" smtClean="0">
                <a:solidFill>
                  <a:schemeClr val="dk1"/>
                </a:solidFill>
                <a:latin typeface="+mn-lt"/>
                <a:cs typeface="+mn-cs"/>
              </a:rPr>
              <a:t>(Продемонстрировано в Екатеринбурге)</a:t>
            </a:r>
          </a:p>
        </p:txBody>
      </p:sp>
      <p:sp>
        <p:nvSpPr>
          <p:cNvPr id="17" name="TextBox 16"/>
          <p:cNvSpPr txBox="1"/>
          <p:nvPr/>
        </p:nvSpPr>
        <p:spPr>
          <a:xfrm>
            <a:off x="7148953" y="915566"/>
            <a:ext cx="1815535" cy="1107996"/>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Доставка</a:t>
            </a:r>
          </a:p>
          <a:p>
            <a:r>
              <a:rPr lang="ru-RU" sz="1100" dirty="0" smtClean="0">
                <a:solidFill>
                  <a:schemeClr val="dk1"/>
                </a:solidFill>
                <a:latin typeface="+mn-lt"/>
                <a:cs typeface="+mn-cs"/>
              </a:rPr>
              <a:t>Доставка грузов и документов</a:t>
            </a:r>
          </a:p>
          <a:p>
            <a:r>
              <a:rPr lang="ru-RU" sz="1100" dirty="0" smtClean="0">
                <a:solidFill>
                  <a:schemeClr val="dk1"/>
                </a:solidFill>
                <a:latin typeface="+mn-lt"/>
                <a:cs typeface="+mn-cs"/>
              </a:rPr>
              <a:t>(Продемонстрировано на Октябрьской ж.д. станция </a:t>
            </a:r>
            <a:r>
              <a:rPr lang="ru-RU" sz="1100" dirty="0" err="1" smtClean="0">
                <a:solidFill>
                  <a:schemeClr val="dk1"/>
                </a:solidFill>
                <a:latin typeface="+mn-lt"/>
                <a:cs typeface="+mn-cs"/>
              </a:rPr>
              <a:t>Лужская</a:t>
            </a:r>
            <a:r>
              <a:rPr lang="ru-RU" sz="1100" dirty="0" smtClean="0">
                <a:solidFill>
                  <a:schemeClr val="dk1"/>
                </a:solidFill>
                <a:latin typeface="+mn-lt"/>
                <a:cs typeface="+mn-cs"/>
              </a:rPr>
              <a:t>)</a:t>
            </a:r>
          </a:p>
        </p:txBody>
      </p:sp>
      <p:pic>
        <p:nvPicPr>
          <p:cNvPr id="9" name="Рисунок 8" descr="Доставка.jpg"/>
          <p:cNvPicPr>
            <a:picLocks noChangeAspect="1"/>
          </p:cNvPicPr>
          <p:nvPr/>
        </p:nvPicPr>
        <p:blipFill>
          <a:blip r:embed="rId2" cstate="print"/>
          <a:stretch>
            <a:fillRect/>
          </a:stretch>
        </p:blipFill>
        <p:spPr>
          <a:xfrm>
            <a:off x="7144833" y="3651870"/>
            <a:ext cx="1891663" cy="1111667"/>
          </a:xfrm>
          <a:prstGeom prst="rect">
            <a:avLst/>
          </a:prstGeom>
        </p:spPr>
      </p:pic>
      <p:pic>
        <p:nvPicPr>
          <p:cNvPr id="11" name="Рисунок 10" descr="Оценка загрузки терминалов.jpg"/>
          <p:cNvPicPr>
            <a:picLocks noChangeAspect="1"/>
          </p:cNvPicPr>
          <p:nvPr/>
        </p:nvPicPr>
        <p:blipFill>
          <a:blip r:embed="rId3" cstate="print"/>
          <a:stretch>
            <a:fillRect/>
          </a:stretch>
        </p:blipFill>
        <p:spPr>
          <a:xfrm>
            <a:off x="4971623" y="3651870"/>
            <a:ext cx="2112523" cy="1103020"/>
          </a:xfrm>
          <a:prstGeom prst="rect">
            <a:avLst/>
          </a:prstGeom>
        </p:spPr>
      </p:pic>
      <p:pic>
        <p:nvPicPr>
          <p:cNvPr id="12" name="Рисунок 11" descr="Обследование котельных.jpg"/>
          <p:cNvPicPr>
            <a:picLocks noChangeAspect="1"/>
          </p:cNvPicPr>
          <p:nvPr/>
        </p:nvPicPr>
        <p:blipFill>
          <a:blip r:embed="rId4" cstate="print"/>
          <a:stretch>
            <a:fillRect/>
          </a:stretch>
        </p:blipFill>
        <p:spPr>
          <a:xfrm>
            <a:off x="3465939" y="3651870"/>
            <a:ext cx="1440161" cy="1080120"/>
          </a:xfrm>
          <a:prstGeom prst="rect">
            <a:avLst/>
          </a:prstGeom>
        </p:spPr>
      </p:pic>
      <p:pic>
        <p:nvPicPr>
          <p:cNvPr id="13" name="Рисунок 12" descr="Связь.jpg"/>
          <p:cNvPicPr>
            <a:picLocks noChangeAspect="1"/>
          </p:cNvPicPr>
          <p:nvPr/>
        </p:nvPicPr>
        <p:blipFill>
          <a:blip r:embed="rId5" cstate="print"/>
          <a:stretch>
            <a:fillRect/>
          </a:stretch>
        </p:blipFill>
        <p:spPr>
          <a:xfrm>
            <a:off x="1763688" y="3651870"/>
            <a:ext cx="1625181" cy="1080120"/>
          </a:xfrm>
          <a:prstGeom prst="rect">
            <a:avLst/>
          </a:prstGeom>
        </p:spPr>
      </p:pic>
      <p:sp>
        <p:nvSpPr>
          <p:cNvPr id="14" name="TextBox 13"/>
          <p:cNvSpPr txBox="1"/>
          <p:nvPr/>
        </p:nvSpPr>
        <p:spPr>
          <a:xfrm>
            <a:off x="179512" y="915566"/>
            <a:ext cx="1152128" cy="1296144"/>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r>
              <a:rPr lang="ru-RU" sz="1100" b="1" dirty="0" smtClean="0">
                <a:solidFill>
                  <a:schemeClr val="dk1"/>
                </a:solidFill>
                <a:latin typeface="+mn-lt"/>
                <a:cs typeface="+mn-cs"/>
              </a:rPr>
              <a:t>Обследование мостов</a:t>
            </a:r>
          </a:p>
          <a:p>
            <a:r>
              <a:rPr lang="ru-RU" sz="1100" dirty="0" smtClean="0">
                <a:solidFill>
                  <a:schemeClr val="dk1"/>
                </a:solidFill>
                <a:latin typeface="+mn-lt"/>
                <a:cs typeface="+mn-cs"/>
              </a:rPr>
              <a:t>Оценка технического состояния железнодорожных мостов</a:t>
            </a:r>
          </a:p>
        </p:txBody>
      </p:sp>
      <p:pic>
        <p:nvPicPr>
          <p:cNvPr id="16" name="Рисунок 15" descr="Мост.jpg"/>
          <p:cNvPicPr>
            <a:picLocks noChangeAspect="1"/>
          </p:cNvPicPr>
          <p:nvPr/>
        </p:nvPicPr>
        <p:blipFill>
          <a:blip r:embed="rId6" cstate="print"/>
          <a:stretch>
            <a:fillRect/>
          </a:stretch>
        </p:blipFill>
        <p:spPr>
          <a:xfrm>
            <a:off x="107504" y="3678210"/>
            <a:ext cx="1584176" cy="10566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6372200" y="915566"/>
            <a:ext cx="2520280" cy="3816424"/>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Состав работ</a:t>
            </a:r>
            <a:br>
              <a:rPr lang="ru-RU" sz="1600" dirty="0" smtClean="0"/>
            </a:br>
            <a:endParaRPr lang="ru-RU" sz="1600" dirty="0"/>
          </a:p>
        </p:txBody>
      </p:sp>
      <p:sp>
        <p:nvSpPr>
          <p:cNvPr id="16" name="Прямоугольник 15"/>
          <p:cNvSpPr/>
          <p:nvPr/>
        </p:nvSpPr>
        <p:spPr>
          <a:xfrm>
            <a:off x="3419872" y="915566"/>
            <a:ext cx="2520280" cy="3816424"/>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17" name="TextBox 16"/>
          <p:cNvSpPr txBox="1"/>
          <p:nvPr/>
        </p:nvSpPr>
        <p:spPr>
          <a:xfrm>
            <a:off x="4427984" y="987574"/>
            <a:ext cx="662361" cy="307777"/>
          </a:xfrm>
          <a:prstGeom prst="rect">
            <a:avLst/>
          </a:prstGeom>
          <a:noFill/>
        </p:spPr>
        <p:txBody>
          <a:bodyPr wrap="none" rtlCol="0">
            <a:spAutoFit/>
          </a:bodyPr>
          <a:lstStyle/>
          <a:p>
            <a:r>
              <a:rPr lang="ru-RU" sz="1400" b="1" dirty="0" smtClean="0"/>
              <a:t>1 Этап</a:t>
            </a:r>
            <a:endParaRPr lang="ru-RU" sz="1400" b="1" dirty="0"/>
          </a:p>
        </p:txBody>
      </p:sp>
      <p:sp>
        <p:nvSpPr>
          <p:cNvPr id="18" name="TextBox 17"/>
          <p:cNvSpPr txBox="1"/>
          <p:nvPr/>
        </p:nvSpPr>
        <p:spPr>
          <a:xfrm>
            <a:off x="7308304" y="987574"/>
            <a:ext cx="662361" cy="307777"/>
          </a:xfrm>
          <a:prstGeom prst="rect">
            <a:avLst/>
          </a:prstGeom>
          <a:noFill/>
        </p:spPr>
        <p:txBody>
          <a:bodyPr wrap="none" rtlCol="0">
            <a:spAutoFit/>
          </a:bodyPr>
          <a:lstStyle/>
          <a:p>
            <a:r>
              <a:rPr lang="ru-RU" sz="1400" b="1" dirty="0" smtClean="0"/>
              <a:t>2 Этап</a:t>
            </a:r>
            <a:endParaRPr lang="ru-RU" sz="1400" b="1" dirty="0"/>
          </a:p>
        </p:txBody>
      </p:sp>
      <p:sp>
        <p:nvSpPr>
          <p:cNvPr id="20" name="TextBox 19"/>
          <p:cNvSpPr txBox="1"/>
          <p:nvPr/>
        </p:nvSpPr>
        <p:spPr>
          <a:xfrm>
            <a:off x="3563888" y="1419622"/>
            <a:ext cx="2304256" cy="769441"/>
          </a:xfrm>
          <a:prstGeom prst="rect">
            <a:avLst/>
          </a:prstGeom>
          <a:noFill/>
        </p:spPr>
        <p:txBody>
          <a:bodyPr wrap="square" rtlCol="0">
            <a:spAutoFit/>
          </a:bodyPr>
          <a:lstStyle/>
          <a:p>
            <a:pPr>
              <a:spcAft>
                <a:spcPts val="600"/>
              </a:spcAft>
              <a:buFont typeface="Arial" pitchFamily="34" charset="0"/>
              <a:buChar char="•"/>
            </a:pPr>
            <a:r>
              <a:rPr lang="ru-RU" sz="1300" dirty="0" smtClean="0"/>
              <a:t>Разработка программы и методики испытаний БАС</a:t>
            </a:r>
          </a:p>
          <a:p>
            <a:pPr>
              <a:spcAft>
                <a:spcPts val="600"/>
              </a:spcAft>
              <a:buFont typeface="Arial" pitchFamily="34" charset="0"/>
              <a:buChar char="•"/>
            </a:pPr>
            <a:r>
              <a:rPr lang="ru-RU" sz="1300" dirty="0" smtClean="0"/>
              <a:t>Проведение испытаний БАС</a:t>
            </a:r>
            <a:endParaRPr lang="ru-RU" sz="1300" dirty="0"/>
          </a:p>
        </p:txBody>
      </p:sp>
      <p:sp>
        <p:nvSpPr>
          <p:cNvPr id="21" name="TextBox 20"/>
          <p:cNvSpPr txBox="1"/>
          <p:nvPr/>
        </p:nvSpPr>
        <p:spPr>
          <a:xfrm>
            <a:off x="6444208" y="1275606"/>
            <a:ext cx="2376264" cy="3277820"/>
          </a:xfrm>
          <a:prstGeom prst="rect">
            <a:avLst/>
          </a:prstGeom>
          <a:noFill/>
        </p:spPr>
        <p:txBody>
          <a:bodyPr wrap="square" rtlCol="0">
            <a:spAutoFit/>
          </a:bodyPr>
          <a:lstStyle/>
          <a:p>
            <a:pPr>
              <a:spcBef>
                <a:spcPts val="600"/>
              </a:spcBef>
              <a:buFont typeface="Arial" pitchFamily="34" charset="0"/>
              <a:buChar char="•"/>
            </a:pPr>
            <a:r>
              <a:rPr lang="ru-RU" sz="1300" dirty="0" smtClean="0"/>
              <a:t>Актуализация технических требований ОАО «РЖД» к БАС</a:t>
            </a:r>
          </a:p>
          <a:p>
            <a:pPr>
              <a:spcBef>
                <a:spcPts val="600"/>
              </a:spcBef>
              <a:buFont typeface="Arial" pitchFamily="34" charset="0"/>
              <a:buChar char="•"/>
            </a:pPr>
            <a:r>
              <a:rPr lang="ru-RU" sz="1300" dirty="0" smtClean="0"/>
              <a:t>Проект регламента по использованию БАС в составе восстановительного поезда</a:t>
            </a:r>
          </a:p>
          <a:p>
            <a:pPr>
              <a:spcBef>
                <a:spcPts val="600"/>
              </a:spcBef>
              <a:buFont typeface="Arial" pitchFamily="34" charset="0"/>
              <a:buChar char="•"/>
            </a:pPr>
            <a:r>
              <a:rPr lang="ru-RU" sz="1300" dirty="0" smtClean="0"/>
              <a:t>Технология использования БАС в составе восстановительного поезда</a:t>
            </a:r>
          </a:p>
          <a:p>
            <a:pPr>
              <a:spcBef>
                <a:spcPts val="600"/>
              </a:spcBef>
              <a:buFont typeface="Arial" pitchFamily="34" charset="0"/>
              <a:buChar char="•"/>
            </a:pPr>
            <a:r>
              <a:rPr lang="ru-RU" sz="1300" dirty="0" smtClean="0"/>
              <a:t>Технико-экономические расчёты</a:t>
            </a:r>
          </a:p>
          <a:p>
            <a:pPr>
              <a:spcBef>
                <a:spcPts val="600"/>
              </a:spcBef>
              <a:buFont typeface="Arial" pitchFamily="34" charset="0"/>
              <a:buChar char="•"/>
            </a:pPr>
            <a:r>
              <a:rPr lang="ru-RU" sz="1300" dirty="0" smtClean="0"/>
              <a:t>Подготовка предложений по внесению изменений в ФП ИВП РФ</a:t>
            </a:r>
          </a:p>
          <a:p>
            <a:pPr>
              <a:spcBef>
                <a:spcPts val="600"/>
              </a:spcBef>
              <a:buFont typeface="Arial" pitchFamily="34" charset="0"/>
              <a:buChar char="•"/>
            </a:pPr>
            <a:r>
              <a:rPr lang="ru-RU" sz="1300" dirty="0" smtClean="0"/>
              <a:t>Отчёт с рекомендациями</a:t>
            </a:r>
            <a:endParaRPr lang="ru-RU" sz="1300" dirty="0"/>
          </a:p>
        </p:txBody>
      </p:sp>
      <p:sp>
        <p:nvSpPr>
          <p:cNvPr id="23" name="Прямоугольник 22"/>
          <p:cNvSpPr/>
          <p:nvPr/>
        </p:nvSpPr>
        <p:spPr>
          <a:xfrm>
            <a:off x="323528" y="915566"/>
            <a:ext cx="2520280" cy="3816424"/>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24" name="TextBox 23"/>
          <p:cNvSpPr txBox="1"/>
          <p:nvPr/>
        </p:nvSpPr>
        <p:spPr>
          <a:xfrm>
            <a:off x="683568" y="987574"/>
            <a:ext cx="1995098" cy="307777"/>
          </a:xfrm>
          <a:prstGeom prst="rect">
            <a:avLst/>
          </a:prstGeom>
          <a:noFill/>
        </p:spPr>
        <p:txBody>
          <a:bodyPr wrap="none" rtlCol="0">
            <a:spAutoFit/>
          </a:bodyPr>
          <a:lstStyle/>
          <a:p>
            <a:r>
              <a:rPr lang="ru-RU" sz="1400" b="1" dirty="0" smtClean="0"/>
              <a:t>Предварительный этап</a:t>
            </a:r>
            <a:endParaRPr lang="ru-RU" sz="1400" b="1" dirty="0"/>
          </a:p>
        </p:txBody>
      </p:sp>
      <p:sp>
        <p:nvSpPr>
          <p:cNvPr id="25" name="TextBox 24"/>
          <p:cNvSpPr txBox="1"/>
          <p:nvPr/>
        </p:nvSpPr>
        <p:spPr>
          <a:xfrm>
            <a:off x="467544" y="1347614"/>
            <a:ext cx="2304256" cy="2923877"/>
          </a:xfrm>
          <a:prstGeom prst="rect">
            <a:avLst/>
          </a:prstGeom>
          <a:noFill/>
        </p:spPr>
        <p:txBody>
          <a:bodyPr wrap="square" rtlCol="0">
            <a:spAutoFit/>
          </a:bodyPr>
          <a:lstStyle/>
          <a:p>
            <a:pPr>
              <a:spcAft>
                <a:spcPts val="600"/>
              </a:spcAft>
              <a:buFont typeface="Arial" pitchFamily="34" charset="0"/>
              <a:buChar char="•"/>
            </a:pPr>
            <a:r>
              <a:rPr lang="ru-RU" sz="1300" dirty="0" smtClean="0"/>
              <a:t>Анализ рынка БАС</a:t>
            </a:r>
          </a:p>
          <a:p>
            <a:pPr>
              <a:spcAft>
                <a:spcPts val="600"/>
              </a:spcAft>
              <a:buFont typeface="Arial" pitchFamily="34" charset="0"/>
              <a:buChar char="•"/>
            </a:pPr>
            <a:r>
              <a:rPr lang="ru-RU" sz="1300" dirty="0" smtClean="0"/>
              <a:t>Формирование основных технических требований к БАС</a:t>
            </a:r>
          </a:p>
          <a:p>
            <a:pPr>
              <a:spcAft>
                <a:spcPts val="600"/>
              </a:spcAft>
              <a:buFont typeface="Arial" pitchFamily="34" charset="0"/>
              <a:buChar char="•"/>
            </a:pPr>
            <a:r>
              <a:rPr lang="ru-RU" sz="1300" dirty="0" smtClean="0"/>
              <a:t>Встреча с представителями  Ассоциации «</a:t>
            </a:r>
            <a:r>
              <a:rPr lang="ru-RU" sz="1300" dirty="0" err="1" smtClean="0"/>
              <a:t>Аэронет</a:t>
            </a:r>
            <a:r>
              <a:rPr lang="ru-RU" sz="1300" dirty="0" smtClean="0"/>
              <a:t>» и производителями БАС</a:t>
            </a:r>
          </a:p>
          <a:p>
            <a:pPr>
              <a:spcAft>
                <a:spcPts val="600"/>
              </a:spcAft>
              <a:buFont typeface="Arial" pitchFamily="34" charset="0"/>
              <a:buChar char="•"/>
            </a:pPr>
            <a:r>
              <a:rPr lang="ru-RU" sz="1300" dirty="0" smtClean="0"/>
              <a:t>Переговоры с представителями </a:t>
            </a:r>
            <a:r>
              <a:rPr lang="ru-RU" sz="1300" dirty="0" err="1" smtClean="0"/>
              <a:t>Росавиации</a:t>
            </a:r>
            <a:r>
              <a:rPr lang="ru-RU" sz="1300" dirty="0" smtClean="0"/>
              <a:t> Минтранс о правовых аспектах применения БАС на ж.д. транспорте в оперативном режиме</a:t>
            </a:r>
            <a:endParaRPr lang="ru-RU" sz="13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Международное взаимодействие</a:t>
            </a:r>
            <a:endParaRPr lang="ru-RU" sz="1600" dirty="0"/>
          </a:p>
        </p:txBody>
      </p:sp>
      <p:pic>
        <p:nvPicPr>
          <p:cNvPr id="1026" name="Picture 2" descr="http://www.vniias.ru/images/img/news/manila_2019_02.jpg"/>
          <p:cNvPicPr>
            <a:picLocks noChangeAspect="1" noChangeArrowheads="1"/>
          </p:cNvPicPr>
          <p:nvPr/>
        </p:nvPicPr>
        <p:blipFill>
          <a:blip r:embed="rId2" cstate="print"/>
          <a:srcRect/>
          <a:stretch>
            <a:fillRect/>
          </a:stretch>
        </p:blipFill>
        <p:spPr bwMode="auto">
          <a:xfrm>
            <a:off x="107504" y="915566"/>
            <a:ext cx="4268748" cy="2844054"/>
          </a:xfrm>
          <a:prstGeom prst="rect">
            <a:avLst/>
          </a:prstGeom>
          <a:noFill/>
        </p:spPr>
      </p:pic>
      <p:sp>
        <p:nvSpPr>
          <p:cNvPr id="7" name="Прямоугольник 6"/>
          <p:cNvSpPr/>
          <p:nvPr/>
        </p:nvSpPr>
        <p:spPr>
          <a:xfrm>
            <a:off x="107504" y="3651870"/>
            <a:ext cx="4320480" cy="1169551"/>
          </a:xfrm>
          <a:prstGeom prst="rect">
            <a:avLst/>
          </a:prstGeom>
        </p:spPr>
        <p:txBody>
          <a:bodyPr wrap="square">
            <a:spAutoFit/>
          </a:bodyPr>
          <a:lstStyle/>
          <a:p>
            <a:pPr algn="just"/>
            <a:r>
              <a:rPr lang="ru-RU" sz="1000" dirty="0" smtClean="0"/>
              <a:t>На </a:t>
            </a:r>
            <a:r>
              <a:rPr lang="ru-RU" sz="1000" dirty="0" smtClean="0"/>
              <a:t>Железнодорожном инновационный форуме, организованном АБР и Международным союзом железных дорог (МСЖД</a:t>
            </a:r>
            <a:r>
              <a:rPr lang="ru-RU" sz="1000" dirty="0" smtClean="0"/>
              <a:t>) и проходившем </a:t>
            </a:r>
            <a:r>
              <a:rPr lang="ru-RU" sz="1000" dirty="0" smtClean="0"/>
              <a:t>21–24 мая на площадке Азиатского банка развития (АБР) в Маниле (Филиппины</a:t>
            </a:r>
            <a:r>
              <a:rPr lang="ru-RU" sz="1000" dirty="0" smtClean="0"/>
              <a:t>)  </a:t>
            </a:r>
            <a:r>
              <a:rPr lang="ru-RU" sz="1000" dirty="0" smtClean="0"/>
              <a:t>был </a:t>
            </a:r>
            <a:r>
              <a:rPr lang="ru-RU" sz="1000" dirty="0" smtClean="0"/>
              <a:t>зачитан доклад </a:t>
            </a:r>
            <a:r>
              <a:rPr lang="ru-RU" sz="1000" dirty="0" smtClean="0"/>
              <a:t>о ходе реализации текущего проекта «Использование беспилотных летательных аппаратов </a:t>
            </a:r>
            <a:r>
              <a:rPr lang="ru-RU" sz="1000" dirty="0" smtClean="0"/>
              <a:t>(</a:t>
            </a:r>
            <a:r>
              <a:rPr lang="ru-RU" sz="1000" dirty="0" err="1" smtClean="0"/>
              <a:t>дронов</a:t>
            </a:r>
            <a:r>
              <a:rPr lang="ru-RU" sz="1000" dirty="0" smtClean="0"/>
              <a:t>) для </a:t>
            </a:r>
            <a:r>
              <a:rPr lang="ru-RU" sz="1000" dirty="0" smtClean="0"/>
              <a:t>мониторинга железнодорожной инфраструктуры</a:t>
            </a:r>
            <a:r>
              <a:rPr lang="ru-RU" sz="1000" dirty="0" smtClean="0"/>
              <a:t>». </a:t>
            </a:r>
            <a:r>
              <a:rPr lang="ru-RU" sz="1000" dirty="0" smtClean="0"/>
              <a:t>Членами МСЖД была отмечена огромная значимость </a:t>
            </a:r>
            <a:r>
              <a:rPr lang="ru-RU" sz="1000" dirty="0" smtClean="0"/>
              <a:t>проекта</a:t>
            </a:r>
            <a:r>
              <a:rPr lang="ru-RU" sz="1000" dirty="0" smtClean="0"/>
              <a:t>.</a:t>
            </a:r>
            <a:r>
              <a:rPr lang="ru-RU" sz="1000" dirty="0" smtClean="0"/>
              <a:t> </a:t>
            </a:r>
            <a:endParaRPr lang="ru-RU" sz="1000" dirty="0"/>
          </a:p>
        </p:txBody>
      </p:sp>
      <p:sp>
        <p:nvSpPr>
          <p:cNvPr id="8" name="Rectangle 4"/>
          <p:cNvSpPr txBox="1">
            <a:spLocks noChangeArrowheads="1"/>
          </p:cNvSpPr>
          <p:nvPr/>
        </p:nvSpPr>
        <p:spPr bwMode="auto">
          <a:xfrm>
            <a:off x="4572000" y="1419622"/>
            <a:ext cx="4320480" cy="216024"/>
          </a:xfrm>
          <a:prstGeom prst="rect">
            <a:avLst/>
          </a:prstGeom>
          <a:solidFill>
            <a:schemeClr val="tx2"/>
          </a:solidFill>
          <a:ln w="9525">
            <a:noFill/>
            <a:miter lim="800000"/>
            <a:headEnd/>
            <a:tailEnd/>
          </a:ln>
        </p:spPr>
        <p:txBody>
          <a:bodyPr lIns="0" tIns="0" rIns="0" bIns="0" anchor="ctr"/>
          <a:lstStyle/>
          <a:p>
            <a:pPr marL="293688" indent="-293688" algn="ctr" eaLnBrk="0" hangingPunct="0">
              <a:spcBef>
                <a:spcPts val="1200"/>
              </a:spcBef>
              <a:defRPr/>
            </a:pPr>
            <a:r>
              <a:rPr lang="en-US" sz="1000" b="1" kern="0" dirty="0">
                <a:solidFill>
                  <a:schemeClr val="bg1"/>
                </a:solidFill>
                <a:latin typeface="+mj-lt"/>
                <a:cs typeface="Times New Roman" pitchFamily="18" charset="0"/>
              </a:rPr>
              <a:t>Project goal</a:t>
            </a:r>
          </a:p>
        </p:txBody>
      </p:sp>
      <p:sp>
        <p:nvSpPr>
          <p:cNvPr id="9" name="Содержимое 2"/>
          <p:cNvSpPr txBox="1">
            <a:spLocks/>
          </p:cNvSpPr>
          <p:nvPr/>
        </p:nvSpPr>
        <p:spPr>
          <a:xfrm>
            <a:off x="4572000" y="3723878"/>
            <a:ext cx="4320480" cy="504056"/>
          </a:xfrm>
          <a:prstGeom prst="rect">
            <a:avLst/>
          </a:prstGeom>
        </p:spPr>
        <p:txBody>
          <a:bodyPr/>
          <a:lstStyle/>
          <a:p>
            <a:pPr algn="just" eaLnBrk="0" hangingPunct="0">
              <a:spcBef>
                <a:spcPts val="1800"/>
              </a:spcBef>
              <a:defRPr/>
            </a:pPr>
            <a:r>
              <a:rPr lang="en-US" sz="900" kern="0" dirty="0">
                <a:latin typeface="+mj-lt"/>
                <a:ea typeface="+mn-ea"/>
                <a:cs typeface="Times New Roman" pitchFamily="18" charset="0"/>
              </a:rPr>
              <a:t>Unified approaches and </a:t>
            </a:r>
            <a:r>
              <a:rPr lang="en-US" sz="900" b="1" kern="0" dirty="0">
                <a:latin typeface="+mj-lt"/>
                <a:ea typeface="+mn-ea"/>
                <a:cs typeface="Times New Roman" pitchFamily="18" charset="0"/>
              </a:rPr>
              <a:t>recommendations for drone applications </a:t>
            </a:r>
            <a:r>
              <a:rPr lang="en-US" sz="900" kern="0" dirty="0">
                <a:latin typeface="+mj-lt"/>
                <a:ea typeface="+mn-ea"/>
                <a:cs typeface="Times New Roman" pitchFamily="18" charset="0"/>
              </a:rPr>
              <a:t>in railway industry and described opportunities of </a:t>
            </a:r>
            <a:r>
              <a:rPr lang="en-US" sz="900" b="1" kern="0" dirty="0">
                <a:latin typeface="+mj-lt"/>
                <a:ea typeface="+mn-ea"/>
                <a:cs typeface="Times New Roman" pitchFamily="18" charset="0"/>
              </a:rPr>
              <a:t>integration with existing monitoring systems</a:t>
            </a:r>
            <a:r>
              <a:rPr lang="en-US" sz="900" kern="0" dirty="0">
                <a:latin typeface="+mj-lt"/>
                <a:ea typeface="+mn-ea"/>
                <a:cs typeface="Times New Roman" pitchFamily="18" charset="0"/>
              </a:rPr>
              <a:t> and identification of </a:t>
            </a:r>
            <a:r>
              <a:rPr lang="en-US" sz="900" b="1" kern="0" dirty="0">
                <a:latin typeface="+mj-lt"/>
                <a:ea typeface="+mn-ea"/>
                <a:cs typeface="Times New Roman" pitchFamily="18" charset="0"/>
              </a:rPr>
              <a:t>possible obstacles </a:t>
            </a:r>
            <a:r>
              <a:rPr lang="en-US" sz="900" kern="0" dirty="0">
                <a:latin typeface="+mj-lt"/>
                <a:ea typeface="+mn-ea"/>
                <a:cs typeface="Times New Roman" pitchFamily="18" charset="0"/>
              </a:rPr>
              <a:t>in the implementation of such technologies</a:t>
            </a:r>
          </a:p>
          <a:p>
            <a:pPr marL="514350" indent="-514350" eaLnBrk="0" hangingPunct="0">
              <a:spcBef>
                <a:spcPts val="1800"/>
              </a:spcBef>
              <a:buFont typeface="Arial Black" pitchFamily="34" charset="0"/>
              <a:buNone/>
              <a:defRPr/>
            </a:pPr>
            <a:endParaRPr lang="en-US" sz="1000" b="1" kern="0" dirty="0">
              <a:latin typeface="+mj-lt"/>
              <a:ea typeface="+mn-ea"/>
              <a:cs typeface="Times New Roman" pitchFamily="18" charset="0"/>
            </a:endParaRPr>
          </a:p>
          <a:p>
            <a:pPr marL="514350" indent="-514350" eaLnBrk="0" hangingPunct="0">
              <a:spcBef>
                <a:spcPts val="1800"/>
              </a:spcBef>
              <a:buFont typeface="Arial Black" pitchFamily="34" charset="0"/>
              <a:buNone/>
              <a:defRPr/>
            </a:pPr>
            <a:endParaRPr lang="en-US" sz="1000" b="1" kern="0" dirty="0">
              <a:latin typeface="+mj-lt"/>
              <a:ea typeface="+mn-ea"/>
              <a:cs typeface="Times New Roman" pitchFamily="18" charset="0"/>
            </a:endParaRPr>
          </a:p>
          <a:p>
            <a:pPr marL="514350" indent="-514350" eaLnBrk="0" hangingPunct="0">
              <a:spcBef>
                <a:spcPct val="65000"/>
              </a:spcBef>
              <a:buFont typeface="Arial Black" pitchFamily="34" charset="0"/>
              <a:buNone/>
              <a:defRPr/>
            </a:pPr>
            <a:endParaRPr lang="en-US" sz="1000" b="1" kern="0" dirty="0">
              <a:latin typeface="+mj-lt"/>
              <a:ea typeface="+mn-ea"/>
              <a:cs typeface="Times New Roman" pitchFamily="18" charset="0"/>
            </a:endParaRPr>
          </a:p>
          <a:p>
            <a:pPr marL="514350" indent="-514350" eaLnBrk="0" hangingPunct="0">
              <a:spcBef>
                <a:spcPct val="65000"/>
              </a:spcBef>
              <a:buFont typeface="Arial Black" pitchFamily="34" charset="0"/>
              <a:buNone/>
              <a:defRPr/>
            </a:pPr>
            <a:endParaRPr lang="en-US" sz="1000" b="1" kern="0" dirty="0">
              <a:latin typeface="+mj-lt"/>
              <a:ea typeface="+mn-ea"/>
              <a:cs typeface="Times New Roman" pitchFamily="18" charset="0"/>
            </a:endParaRPr>
          </a:p>
          <a:p>
            <a:pPr marL="514350" indent="-514350" eaLnBrk="0" hangingPunct="0">
              <a:spcBef>
                <a:spcPct val="65000"/>
              </a:spcBef>
              <a:buFont typeface="Arial Black" pitchFamily="34" charset="0"/>
              <a:buNone/>
              <a:defRPr/>
            </a:pPr>
            <a:endParaRPr lang="ru-RU" sz="1000" b="1" kern="0" dirty="0">
              <a:latin typeface="+mj-lt"/>
              <a:ea typeface="+mn-ea"/>
              <a:cs typeface="Times New Roman" pitchFamily="18" charset="0"/>
            </a:endParaRPr>
          </a:p>
        </p:txBody>
      </p:sp>
      <p:sp>
        <p:nvSpPr>
          <p:cNvPr id="10" name="TextBox 9"/>
          <p:cNvSpPr txBox="1"/>
          <p:nvPr/>
        </p:nvSpPr>
        <p:spPr>
          <a:xfrm>
            <a:off x="4572000" y="1707654"/>
            <a:ext cx="4320480" cy="646331"/>
          </a:xfrm>
          <a:prstGeom prst="rect">
            <a:avLst/>
          </a:prstGeom>
          <a:noFill/>
        </p:spPr>
        <p:txBody>
          <a:bodyPr wrap="square">
            <a:spAutoFit/>
          </a:bodyPr>
          <a:lstStyle/>
          <a:p>
            <a:pPr algn="just" eaLnBrk="0" hangingPunct="0">
              <a:spcBef>
                <a:spcPts val="1200"/>
              </a:spcBef>
              <a:defRPr/>
            </a:pPr>
            <a:r>
              <a:rPr lang="en-US" sz="900" kern="0" dirty="0">
                <a:latin typeface="+mj-lt"/>
                <a:cs typeface="Times New Roman" pitchFamily="18" charset="0"/>
              </a:rPr>
              <a:t>To develop </a:t>
            </a:r>
            <a:r>
              <a:rPr lang="en-US" sz="900" b="1" kern="0" dirty="0">
                <a:latin typeface="+mj-lt"/>
                <a:cs typeface="Times New Roman" pitchFamily="18" charset="0"/>
              </a:rPr>
              <a:t>general recommendations </a:t>
            </a:r>
            <a:r>
              <a:rPr lang="en-US" sz="900" kern="0" dirty="0">
                <a:latin typeface="+mj-lt"/>
                <a:cs typeface="Times New Roman" pitchFamily="18" charset="0"/>
              </a:rPr>
              <a:t>for the application of unmanned aerial vehicles (UAVs) in railway transportation with the aim of frequently and automatically checking railway infrastructure parameters to provide an </a:t>
            </a:r>
            <a:r>
              <a:rPr lang="en-US" sz="900" b="1" kern="0" dirty="0">
                <a:latin typeface="+mj-lt"/>
                <a:cs typeface="Times New Roman" pitchFamily="18" charset="0"/>
              </a:rPr>
              <a:t>early warning system</a:t>
            </a:r>
            <a:r>
              <a:rPr lang="en-US" sz="900" kern="0" dirty="0">
                <a:latin typeface="+mj-lt"/>
                <a:cs typeface="Times New Roman" pitchFamily="18" charset="0"/>
              </a:rPr>
              <a:t> to detect faults and security threats, including natural hazards and intentional attacks</a:t>
            </a:r>
          </a:p>
        </p:txBody>
      </p:sp>
      <p:sp>
        <p:nvSpPr>
          <p:cNvPr id="12" name="TextBox 11"/>
          <p:cNvSpPr txBox="1"/>
          <p:nvPr/>
        </p:nvSpPr>
        <p:spPr>
          <a:xfrm>
            <a:off x="4572000" y="2643758"/>
            <a:ext cx="4320480" cy="784830"/>
          </a:xfrm>
          <a:prstGeom prst="rect">
            <a:avLst/>
          </a:prstGeom>
          <a:noFill/>
        </p:spPr>
        <p:txBody>
          <a:bodyPr wrap="square">
            <a:spAutoFit/>
          </a:bodyPr>
          <a:lstStyle/>
          <a:p>
            <a:pPr algn="just" eaLnBrk="0" hangingPunct="0">
              <a:spcBef>
                <a:spcPts val="1800"/>
              </a:spcBef>
              <a:defRPr/>
            </a:pPr>
            <a:r>
              <a:rPr lang="en-US" sz="900" kern="0" dirty="0">
                <a:latin typeface="+mj-lt"/>
                <a:cs typeface="Times New Roman" pitchFamily="18" charset="0"/>
              </a:rPr>
              <a:t>Using only </a:t>
            </a:r>
            <a:r>
              <a:rPr lang="en-US" sz="900" b="1" kern="0" dirty="0">
                <a:latin typeface="+mj-lt"/>
                <a:cs typeface="Times New Roman" pitchFamily="18" charset="0"/>
              </a:rPr>
              <a:t>conventional diagnostics </a:t>
            </a:r>
            <a:r>
              <a:rPr lang="en-US" sz="900" kern="0" dirty="0">
                <a:latin typeface="+mj-lt"/>
                <a:cs typeface="Times New Roman" pitchFamily="18" charset="0"/>
              </a:rPr>
              <a:t>facilities (field inspection, measurement trolleys and cars) will mean poor coping with </a:t>
            </a:r>
            <a:r>
              <a:rPr lang="en-US" sz="900" b="1" kern="0" dirty="0">
                <a:latin typeface="+mj-lt"/>
                <a:cs typeface="Times New Roman" pitchFamily="18" charset="0"/>
              </a:rPr>
              <a:t>growing demands </a:t>
            </a:r>
            <a:r>
              <a:rPr lang="en-US" sz="900" kern="0" dirty="0">
                <a:latin typeface="+mj-lt"/>
                <a:cs typeface="Times New Roman" pitchFamily="18" charset="0"/>
              </a:rPr>
              <a:t>in predictive maintenance and emergencies in the highly competitive environment. It will prevent from increasing the level of automation and reducing the need for human interventions and hinder migration towards smart asset management in railway transportation</a:t>
            </a:r>
          </a:p>
        </p:txBody>
      </p:sp>
      <p:sp>
        <p:nvSpPr>
          <p:cNvPr id="14" name="Rectangle 4"/>
          <p:cNvSpPr txBox="1">
            <a:spLocks noChangeArrowheads="1"/>
          </p:cNvSpPr>
          <p:nvPr/>
        </p:nvSpPr>
        <p:spPr bwMode="auto">
          <a:xfrm>
            <a:off x="4572000" y="2355726"/>
            <a:ext cx="4320480" cy="216024"/>
          </a:xfrm>
          <a:prstGeom prst="rect">
            <a:avLst/>
          </a:prstGeom>
          <a:solidFill>
            <a:schemeClr val="tx2"/>
          </a:solidFill>
          <a:ln w="9525">
            <a:noFill/>
            <a:miter lim="800000"/>
            <a:headEnd/>
            <a:tailEnd/>
          </a:ln>
        </p:spPr>
        <p:txBody>
          <a:bodyPr lIns="0" tIns="0" rIns="0" bIns="0" anchor="ctr"/>
          <a:lstStyle/>
          <a:p>
            <a:pPr marL="293688" indent="-293688" algn="ctr" eaLnBrk="0" hangingPunct="0">
              <a:spcBef>
                <a:spcPts val="1200"/>
              </a:spcBef>
              <a:defRPr/>
            </a:pPr>
            <a:r>
              <a:rPr lang="en-US" sz="1000" b="1" kern="0" dirty="0" smtClean="0">
                <a:solidFill>
                  <a:schemeClr val="bg1"/>
                </a:solidFill>
                <a:cs typeface="Times New Roman" pitchFamily="18" charset="0"/>
              </a:rPr>
              <a:t>Project risk</a:t>
            </a:r>
            <a:endParaRPr lang="en-US" sz="1000" b="1" kern="0" dirty="0">
              <a:solidFill>
                <a:schemeClr val="bg1"/>
              </a:solidFill>
              <a:cs typeface="Times New Roman" pitchFamily="18" charset="0"/>
            </a:endParaRPr>
          </a:p>
        </p:txBody>
      </p:sp>
      <p:sp>
        <p:nvSpPr>
          <p:cNvPr id="15" name="Rectangle 4"/>
          <p:cNvSpPr txBox="1">
            <a:spLocks noChangeArrowheads="1"/>
          </p:cNvSpPr>
          <p:nvPr/>
        </p:nvSpPr>
        <p:spPr bwMode="auto">
          <a:xfrm>
            <a:off x="4572000" y="3435846"/>
            <a:ext cx="4320480" cy="216024"/>
          </a:xfrm>
          <a:prstGeom prst="rect">
            <a:avLst/>
          </a:prstGeom>
          <a:solidFill>
            <a:schemeClr val="tx2"/>
          </a:solidFill>
          <a:ln w="9525">
            <a:noFill/>
            <a:miter lim="800000"/>
            <a:headEnd/>
            <a:tailEnd/>
          </a:ln>
        </p:spPr>
        <p:txBody>
          <a:bodyPr lIns="0" tIns="0" rIns="0" bIns="0" anchor="ctr"/>
          <a:lstStyle/>
          <a:p>
            <a:pPr marL="293688" indent="-293688" algn="ctr" eaLnBrk="0" hangingPunct="0">
              <a:spcBef>
                <a:spcPts val="1200"/>
              </a:spcBef>
              <a:defRPr/>
            </a:pPr>
            <a:r>
              <a:rPr lang="en-US" sz="1000" b="1" kern="0" dirty="0" smtClean="0">
                <a:solidFill>
                  <a:schemeClr val="bg1"/>
                </a:solidFill>
                <a:cs typeface="Times New Roman" pitchFamily="18" charset="0"/>
              </a:rPr>
              <a:t>Project result</a:t>
            </a:r>
            <a:endParaRPr lang="en-US" sz="1000" b="1" kern="0" dirty="0">
              <a:solidFill>
                <a:schemeClr val="bg1"/>
              </a:solidFill>
              <a:cs typeface="Times New Roman" pitchFamily="18" charset="0"/>
            </a:endParaRPr>
          </a:p>
        </p:txBody>
      </p:sp>
      <p:sp>
        <p:nvSpPr>
          <p:cNvPr id="16" name="Прямоугольник 15"/>
          <p:cNvSpPr/>
          <p:nvPr/>
        </p:nvSpPr>
        <p:spPr>
          <a:xfrm>
            <a:off x="4572000" y="824394"/>
            <a:ext cx="4283968" cy="523220"/>
          </a:xfrm>
          <a:prstGeom prst="rect">
            <a:avLst/>
          </a:prstGeom>
        </p:spPr>
        <p:txBody>
          <a:bodyPr wrap="square">
            <a:spAutoFit/>
          </a:bodyPr>
          <a:lstStyle/>
          <a:p>
            <a:pPr algn="ctr"/>
            <a:r>
              <a:rPr lang="en-US" sz="1400" dirty="0" smtClean="0">
                <a:solidFill>
                  <a:schemeClr val="accent3"/>
                </a:solidFill>
                <a:effectLst>
                  <a:outerShdw blurRad="38100" dist="38100" dir="2700000" algn="tl">
                    <a:srgbClr val="000000">
                      <a:alpha val="43137"/>
                    </a:srgbClr>
                  </a:outerShdw>
                </a:effectLst>
                <a:cs typeface="Times New Roman" pitchFamily="18" charset="0"/>
              </a:rPr>
              <a:t>DRONES FOR RAILWAY INFRASTRUCTURE MONITORING</a:t>
            </a:r>
            <a:r>
              <a:rPr lang="fr-FR" sz="1400" dirty="0" smtClean="0">
                <a:solidFill>
                  <a:schemeClr val="accent3"/>
                </a:solidFill>
                <a:effectLst>
                  <a:outerShdw blurRad="38100" dist="38100" dir="2700000" algn="tl">
                    <a:srgbClr val="000000">
                      <a:alpha val="43137"/>
                    </a:srgbClr>
                  </a:outerShdw>
                </a:effectLst>
                <a:cs typeface="Times New Roman" pitchFamily="18" charset="0"/>
              </a:rPr>
              <a:t/>
            </a:r>
            <a:br>
              <a:rPr lang="fr-FR" sz="1400" dirty="0" smtClean="0">
                <a:solidFill>
                  <a:schemeClr val="accent3"/>
                </a:solidFill>
                <a:effectLst>
                  <a:outerShdw blurRad="38100" dist="38100" dir="2700000" algn="tl">
                    <a:srgbClr val="000000">
                      <a:alpha val="43137"/>
                    </a:srgbClr>
                  </a:outerShdw>
                </a:effectLst>
                <a:cs typeface="Times New Roman" pitchFamily="18" charset="0"/>
              </a:rPr>
            </a:br>
            <a:r>
              <a:rPr lang="fr-FR" sz="1400" dirty="0" smtClean="0">
                <a:solidFill>
                  <a:schemeClr val="accent3"/>
                </a:solidFill>
                <a:effectLst>
                  <a:outerShdw blurRad="38100" dist="38100" dir="2700000" algn="tl">
                    <a:srgbClr val="000000">
                      <a:alpha val="43137"/>
                    </a:srgbClr>
                  </a:outerShdw>
                </a:effectLst>
                <a:cs typeface="Times New Roman" pitchFamily="18" charset="0"/>
              </a:rPr>
              <a:t>(</a:t>
            </a:r>
            <a:r>
              <a:rPr lang="fr-FR" sz="1400" dirty="0" smtClean="0">
                <a:solidFill>
                  <a:schemeClr val="accent3"/>
                </a:solidFill>
                <a:cs typeface="Times New Roman" pitchFamily="18" charset="0"/>
              </a:rPr>
              <a:t>DRIM</a:t>
            </a:r>
            <a:r>
              <a:rPr lang="fr-FR" sz="1400" dirty="0" smtClean="0">
                <a:solidFill>
                  <a:schemeClr val="accent3"/>
                </a:solidFill>
                <a:effectLst>
                  <a:outerShdw blurRad="38100" dist="38100" dir="2700000" algn="tl">
                    <a:srgbClr val="000000">
                      <a:alpha val="43137"/>
                    </a:srgbClr>
                  </a:outerShdw>
                </a:effectLst>
                <a:cs typeface="Times New Roman" pitchFamily="18" charset="0"/>
              </a:rPr>
              <a:t>)</a:t>
            </a:r>
            <a:endParaRPr lang="ru-RU"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203598"/>
            <a:ext cx="9144000" cy="1872208"/>
          </a:xfrm>
        </p:spPr>
        <p:txBody>
          <a:bodyPr>
            <a:normAutofit/>
          </a:bodyPr>
          <a:lstStyle/>
          <a:p>
            <a:pPr algn="ctr"/>
            <a:r>
              <a:rPr lang="ru-RU" sz="1600" dirty="0" smtClean="0"/>
              <a:t>Спасибо за </a:t>
            </a:r>
            <a:r>
              <a:rPr lang="ru-RU" sz="1600" dirty="0" smtClean="0"/>
              <a:t>внимание</a:t>
            </a:r>
            <a:br>
              <a:rPr lang="ru-RU" sz="1600" dirty="0" smtClean="0"/>
            </a:br>
            <a:r>
              <a:rPr lang="ru-RU" sz="1600" dirty="0" smtClean="0"/>
              <a:t/>
            </a:r>
            <a:br>
              <a:rPr lang="ru-RU" sz="1600" dirty="0" smtClean="0"/>
            </a:br>
            <a:r>
              <a:rPr lang="ru-RU" sz="1600" dirty="0" smtClean="0"/>
              <a:t>К</a:t>
            </a:r>
            <a:r>
              <a:rPr lang="ru-RU" sz="1600" dirty="0" smtClean="0"/>
              <a:t>арелов А.И.</a:t>
            </a:r>
            <a:r>
              <a:rPr lang="en-US" sz="1600" dirty="0" smtClean="0"/>
              <a:t/>
            </a:r>
            <a:br>
              <a:rPr lang="en-US" sz="1600" dirty="0" smtClean="0"/>
            </a:br>
            <a:r>
              <a:rPr lang="ru-RU" sz="1600" dirty="0" smtClean="0"/>
              <a:t/>
            </a:r>
            <a:br>
              <a:rPr lang="ru-RU" sz="1600" dirty="0" smtClean="0"/>
            </a:br>
            <a:r>
              <a:rPr lang="en-US" sz="1600" dirty="0" smtClean="0">
                <a:hlinkClick r:id="rId2"/>
              </a:rPr>
              <a:t>a.karelov@vniias.ru</a:t>
            </a:r>
            <a:r>
              <a:rPr lang="en-US" sz="1600" dirty="0" smtClean="0"/>
              <a:t/>
            </a:r>
            <a:br>
              <a:rPr lang="en-US" sz="1600" dirty="0" smtClean="0"/>
            </a:br>
            <a:r>
              <a:rPr lang="ru-RU" sz="1600" dirty="0" smtClean="0"/>
              <a:t/>
            </a:r>
            <a:br>
              <a:rPr lang="ru-RU" sz="1600" dirty="0" smtClean="0"/>
            </a:br>
            <a:r>
              <a:rPr lang="ru-RU" sz="1600" dirty="0" smtClean="0"/>
              <a:t>+7(915)479-47-32</a:t>
            </a: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Предварительные сценарии использования</a:t>
            </a:r>
            <a:br>
              <a:rPr lang="ru-RU" sz="1600" dirty="0" smtClean="0"/>
            </a:br>
            <a:endParaRPr lang="ru-RU" sz="1600" dirty="0"/>
          </a:p>
        </p:txBody>
      </p:sp>
      <p:cxnSp>
        <p:nvCxnSpPr>
          <p:cNvPr id="10" name="Прямая соединительная линия 9"/>
          <p:cNvCxnSpPr/>
          <p:nvPr/>
        </p:nvCxnSpPr>
        <p:spPr>
          <a:xfrm>
            <a:off x="4644008" y="771550"/>
            <a:ext cx="0" cy="4104456"/>
          </a:xfrm>
          <a:prstGeom prst="line">
            <a:avLst/>
          </a:prstGeom>
          <a:ln w="47625" cmpd="dbl"/>
        </p:spPr>
        <p:style>
          <a:lnRef idx="1">
            <a:schemeClr val="accent1"/>
          </a:lnRef>
          <a:fillRef idx="0">
            <a:schemeClr val="accent1"/>
          </a:fillRef>
          <a:effectRef idx="0">
            <a:schemeClr val="accent1"/>
          </a:effectRef>
          <a:fontRef idx="minor">
            <a:schemeClr val="tx1"/>
          </a:fontRef>
        </p:style>
      </p:cxnSp>
      <p:pic>
        <p:nvPicPr>
          <p:cNvPr id="15" name="Рисунок 14" descr="Беспилотники технология самолёты.jpg"/>
          <p:cNvPicPr>
            <a:picLocks noChangeAspect="1"/>
          </p:cNvPicPr>
          <p:nvPr/>
        </p:nvPicPr>
        <p:blipFill>
          <a:blip r:embed="rId2" cstate="print"/>
          <a:stretch>
            <a:fillRect/>
          </a:stretch>
        </p:blipFill>
        <p:spPr>
          <a:xfrm>
            <a:off x="755577" y="453520"/>
            <a:ext cx="3816424" cy="4409516"/>
          </a:xfrm>
          <a:prstGeom prst="rect">
            <a:avLst/>
          </a:prstGeom>
        </p:spPr>
      </p:pic>
      <p:pic>
        <p:nvPicPr>
          <p:cNvPr id="19" name="Рисунок 18" descr="Беспилотники технология вертолёты.jpg"/>
          <p:cNvPicPr>
            <a:picLocks noChangeAspect="1"/>
          </p:cNvPicPr>
          <p:nvPr/>
        </p:nvPicPr>
        <p:blipFill>
          <a:blip r:embed="rId3" cstate="print"/>
          <a:stretch>
            <a:fillRect/>
          </a:stretch>
        </p:blipFill>
        <p:spPr>
          <a:xfrm>
            <a:off x="4716016" y="463379"/>
            <a:ext cx="3528392" cy="4422126"/>
          </a:xfrm>
          <a:prstGeom prst="rect">
            <a:avLst/>
          </a:prstGeom>
        </p:spPr>
      </p:pic>
      <p:sp>
        <p:nvSpPr>
          <p:cNvPr id="11" name="TextBox 10"/>
          <p:cNvSpPr txBox="1"/>
          <p:nvPr/>
        </p:nvSpPr>
        <p:spPr>
          <a:xfrm>
            <a:off x="35496" y="471031"/>
            <a:ext cx="1584176" cy="10926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1300" b="1" dirty="0" smtClean="0"/>
              <a:t>Технологическая схема с базированием БАС в стационарных точках</a:t>
            </a:r>
            <a:endParaRPr lang="ru-RU" sz="1300" b="1" dirty="0"/>
          </a:p>
        </p:txBody>
      </p:sp>
      <p:sp>
        <p:nvSpPr>
          <p:cNvPr id="12" name="TextBox 11"/>
          <p:cNvSpPr txBox="1"/>
          <p:nvPr/>
        </p:nvSpPr>
        <p:spPr>
          <a:xfrm>
            <a:off x="7452320" y="483518"/>
            <a:ext cx="1656184" cy="129266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1300" b="1" dirty="0" smtClean="0"/>
              <a:t>Технологическая схема с базированием БАС на восстановительном поезде</a:t>
            </a:r>
            <a:endParaRPr lang="ru-RU" sz="13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6"/>
          <p:cNvSpPr>
            <a:spLocks noGrp="1"/>
          </p:cNvSpPr>
          <p:nvPr>
            <p:ph type="title"/>
          </p:nvPr>
        </p:nvSpPr>
        <p:spPr>
          <a:xfrm>
            <a:off x="0" y="11716"/>
            <a:ext cx="9144000" cy="759834"/>
          </a:xfrm>
        </p:spPr>
        <p:txBody>
          <a:bodyPr>
            <a:normAutofit/>
          </a:bodyPr>
          <a:lstStyle/>
          <a:p>
            <a:pPr algn="ctr"/>
            <a:r>
              <a:rPr lang="ru-RU" sz="1600" dirty="0" smtClean="0"/>
              <a:t>Участники испытаний</a:t>
            </a:r>
            <a:br>
              <a:rPr lang="ru-RU" sz="1600" dirty="0" smtClean="0"/>
            </a:br>
            <a:endParaRPr lang="ru-RU" sz="1600" dirty="0"/>
          </a:p>
        </p:txBody>
      </p:sp>
      <p:sp>
        <p:nvSpPr>
          <p:cNvPr id="5" name="TextBox 4"/>
          <p:cNvSpPr txBox="1"/>
          <p:nvPr/>
        </p:nvSpPr>
        <p:spPr>
          <a:xfrm>
            <a:off x="251520" y="915566"/>
            <a:ext cx="8640960" cy="3416320"/>
          </a:xfrm>
          <a:prstGeom prst="rect">
            <a:avLst/>
          </a:prstGeom>
          <a:noFill/>
        </p:spPr>
        <p:txBody>
          <a:bodyPr wrap="square" rtlCol="0">
            <a:spAutoFit/>
          </a:bodyPr>
          <a:lstStyle/>
          <a:p>
            <a:r>
              <a:rPr lang="ru-RU" sz="1200" dirty="0" smtClean="0"/>
              <a:t>Предложение об участии в испытаниях БАС в составе восстановительных поездов направлены в следующие адреса:</a:t>
            </a:r>
          </a:p>
          <a:p>
            <a:r>
              <a:rPr lang="ru-RU" sz="1200" dirty="0" smtClean="0"/>
              <a:t>- Ассоциация производителей и </a:t>
            </a:r>
            <a:r>
              <a:rPr lang="ru-RU" sz="1200" dirty="0" err="1" smtClean="0"/>
              <a:t>эксплуатантов</a:t>
            </a:r>
            <a:r>
              <a:rPr lang="ru-RU" sz="1200" dirty="0" smtClean="0"/>
              <a:t> беспилотных авиационных систем «</a:t>
            </a:r>
            <a:r>
              <a:rPr lang="ru-RU" sz="1200" dirty="0" err="1" smtClean="0"/>
              <a:t>Аэронет</a:t>
            </a:r>
            <a:r>
              <a:rPr lang="ru-RU" sz="1200" dirty="0" smtClean="0"/>
              <a:t>» (входит 50 организаций);</a:t>
            </a:r>
          </a:p>
          <a:p>
            <a:r>
              <a:rPr lang="ru-RU" sz="1200" dirty="0" smtClean="0"/>
              <a:t>- ООО «ПТЕРО»,</a:t>
            </a:r>
          </a:p>
          <a:p>
            <a:r>
              <a:rPr lang="ru-RU" sz="1200" dirty="0" smtClean="0"/>
              <a:t>- ООО «</a:t>
            </a:r>
            <a:r>
              <a:rPr lang="ru-RU" sz="1200" dirty="0" err="1" smtClean="0"/>
              <a:t>Геоскан</a:t>
            </a:r>
            <a:r>
              <a:rPr lang="ru-RU" sz="1200" dirty="0" smtClean="0"/>
              <a:t>»,</a:t>
            </a:r>
          </a:p>
          <a:p>
            <a:r>
              <a:rPr lang="ru-RU" sz="1200" dirty="0" smtClean="0"/>
              <a:t>- ООО «ЦСТ» (входит в АО «Концерн «Калашников»),</a:t>
            </a:r>
          </a:p>
          <a:p>
            <a:r>
              <a:rPr lang="ru-RU" sz="1200" dirty="0" smtClean="0"/>
              <a:t>- ООО «ФИНКО»,</a:t>
            </a:r>
          </a:p>
          <a:p>
            <a:r>
              <a:rPr lang="ru-RU" sz="1200" dirty="0" smtClean="0"/>
              <a:t>- ЗАО «Многоцелевые беспилотные комплексы», </a:t>
            </a:r>
          </a:p>
          <a:p>
            <a:r>
              <a:rPr lang="ru-RU" sz="1200" dirty="0" smtClean="0"/>
              <a:t>- ООО «Специальный технологический центр», </a:t>
            </a:r>
          </a:p>
          <a:p>
            <a:r>
              <a:rPr lang="ru-RU" sz="1200" dirty="0" smtClean="0"/>
              <a:t>- АО «ЭНИКС», </a:t>
            </a:r>
          </a:p>
          <a:p>
            <a:r>
              <a:rPr lang="ru-RU" sz="1200" dirty="0" smtClean="0"/>
              <a:t>- ООО «НПО «Ижевские беспилотные системы», </a:t>
            </a:r>
          </a:p>
          <a:p>
            <a:r>
              <a:rPr lang="ru-RU" sz="1200" dirty="0" smtClean="0"/>
              <a:t>- ООО «ОКБ УЗГА»;</a:t>
            </a:r>
          </a:p>
          <a:p>
            <a:r>
              <a:rPr lang="ru-RU" sz="1200" dirty="0" smtClean="0"/>
              <a:t>- ООО «Беспилотные системы»;</a:t>
            </a:r>
          </a:p>
          <a:p>
            <a:r>
              <a:rPr lang="ru-RU" sz="1200" dirty="0" smtClean="0"/>
              <a:t>- ООО «Небесная механика».</a:t>
            </a:r>
          </a:p>
          <a:p>
            <a:endParaRPr lang="ru-RU" sz="1200" dirty="0" smtClean="0"/>
          </a:p>
          <a:p>
            <a:r>
              <a:rPr lang="ru-RU" sz="1200" dirty="0" smtClean="0"/>
              <a:t>По результатам предварительного ознакомления с основными техническими требованиями ОАО «РЖД» </a:t>
            </a:r>
          </a:p>
          <a:p>
            <a:r>
              <a:rPr lang="ru-RU" sz="1200" dirty="0" smtClean="0"/>
              <a:t>5 отечественных и зарубежных производителей подали заявки на участие в испытаниях 11 моделей БАС.   </a:t>
            </a:r>
          </a:p>
          <a:p>
            <a:r>
              <a:rPr lang="ru-RU" sz="1200" dirty="0" smtClean="0"/>
              <a:t>До начала испытаний, две заявки были отозваны.</a:t>
            </a:r>
          </a:p>
          <a:p>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6444208" y="915566"/>
            <a:ext cx="2520280" cy="38164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sp>
        <p:nvSpPr>
          <p:cNvPr id="16" name="Прямоугольник 15"/>
          <p:cNvSpPr/>
          <p:nvPr/>
        </p:nvSpPr>
        <p:spPr>
          <a:xfrm>
            <a:off x="35496" y="2931790"/>
            <a:ext cx="6192688" cy="1944216"/>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14" name="Прямоугольник 13"/>
          <p:cNvSpPr/>
          <p:nvPr/>
        </p:nvSpPr>
        <p:spPr>
          <a:xfrm>
            <a:off x="35496" y="771550"/>
            <a:ext cx="6192688" cy="2088232"/>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Этапы натурных испытаний беспилотных авиационных систем (БАС)</a:t>
            </a:r>
            <a:br>
              <a:rPr lang="ru-RU" sz="1600" dirty="0" smtClean="0"/>
            </a:br>
            <a:endParaRPr lang="ru-RU" sz="1600" dirty="0"/>
          </a:p>
        </p:txBody>
      </p:sp>
      <p:sp>
        <p:nvSpPr>
          <p:cNvPr id="4" name="TextBox 3"/>
          <p:cNvSpPr txBox="1"/>
          <p:nvPr/>
        </p:nvSpPr>
        <p:spPr>
          <a:xfrm>
            <a:off x="35496" y="1563638"/>
            <a:ext cx="792087" cy="369332"/>
          </a:xfrm>
          <a:prstGeom prst="rect">
            <a:avLst/>
          </a:prstGeom>
          <a:noFill/>
        </p:spPr>
        <p:txBody>
          <a:bodyPr wrap="square" rtlCol="0">
            <a:spAutoFit/>
          </a:bodyPr>
          <a:lstStyle/>
          <a:p>
            <a:r>
              <a:rPr lang="ru-RU" b="1" dirty="0" smtClean="0"/>
              <a:t>Томск</a:t>
            </a:r>
            <a:endParaRPr lang="ru-RU" b="1" dirty="0"/>
          </a:p>
        </p:txBody>
      </p:sp>
      <p:sp>
        <p:nvSpPr>
          <p:cNvPr id="5" name="TextBox 4"/>
          <p:cNvSpPr txBox="1"/>
          <p:nvPr/>
        </p:nvSpPr>
        <p:spPr>
          <a:xfrm>
            <a:off x="35496" y="3651870"/>
            <a:ext cx="846642" cy="369332"/>
          </a:xfrm>
          <a:prstGeom prst="rect">
            <a:avLst/>
          </a:prstGeom>
          <a:noFill/>
        </p:spPr>
        <p:txBody>
          <a:bodyPr wrap="none" rtlCol="0">
            <a:spAutoFit/>
          </a:bodyPr>
          <a:lstStyle/>
          <a:p>
            <a:r>
              <a:rPr lang="ru-RU" b="1" dirty="0" smtClean="0"/>
              <a:t>Туапсе</a:t>
            </a:r>
            <a:endParaRPr lang="ru-RU" b="1" dirty="0"/>
          </a:p>
        </p:txBody>
      </p:sp>
      <p:pic>
        <p:nvPicPr>
          <p:cNvPr id="6" name="Рисунок 5" descr="i001.jpg"/>
          <p:cNvPicPr>
            <a:picLocks noChangeAspect="1"/>
          </p:cNvPicPr>
          <p:nvPr/>
        </p:nvPicPr>
        <p:blipFill>
          <a:blip r:embed="rId2" cstate="print"/>
          <a:stretch>
            <a:fillRect/>
          </a:stretch>
        </p:blipFill>
        <p:spPr>
          <a:xfrm>
            <a:off x="3203848" y="915566"/>
            <a:ext cx="2952328" cy="1861934"/>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7" name="TextBox 6"/>
          <p:cNvSpPr txBox="1"/>
          <p:nvPr/>
        </p:nvSpPr>
        <p:spPr>
          <a:xfrm>
            <a:off x="899592" y="1059582"/>
            <a:ext cx="2736304" cy="1600438"/>
          </a:xfrm>
          <a:prstGeom prst="rect">
            <a:avLst/>
          </a:prstGeom>
          <a:noFill/>
        </p:spPr>
        <p:txBody>
          <a:bodyPr wrap="square" rtlCol="0">
            <a:spAutoFit/>
          </a:bodyPr>
          <a:lstStyle/>
          <a:p>
            <a:r>
              <a:rPr lang="ru-RU" sz="1400" b="1" dirty="0" smtClean="0"/>
              <a:t>Проверка заявленных характеристик</a:t>
            </a:r>
          </a:p>
          <a:p>
            <a:endParaRPr lang="ru-RU" sz="1400" dirty="0" smtClean="0"/>
          </a:p>
          <a:p>
            <a:r>
              <a:rPr lang="ru-RU" sz="1400" dirty="0" smtClean="0"/>
              <a:t>Условия испытаний:</a:t>
            </a:r>
          </a:p>
          <a:p>
            <a:r>
              <a:rPr lang="ru-RU" sz="1400" dirty="0" smtClean="0"/>
              <a:t>Температура -12 С</a:t>
            </a:r>
          </a:p>
          <a:p>
            <a:r>
              <a:rPr lang="ru-RU" sz="1400" dirty="0" smtClean="0"/>
              <a:t>Ветер 9 м/с</a:t>
            </a:r>
          </a:p>
          <a:p>
            <a:r>
              <a:rPr lang="ru-RU" sz="1400" dirty="0" smtClean="0"/>
              <a:t>Снегопад</a:t>
            </a:r>
            <a:endParaRPr lang="ru-RU" sz="1400" dirty="0"/>
          </a:p>
        </p:txBody>
      </p:sp>
      <p:pic>
        <p:nvPicPr>
          <p:cNvPr id="8" name="Рисунок 7" descr="i002.jpg"/>
          <p:cNvPicPr>
            <a:picLocks noChangeAspect="1"/>
          </p:cNvPicPr>
          <p:nvPr/>
        </p:nvPicPr>
        <p:blipFill>
          <a:blip r:embed="rId3" cstate="print"/>
          <a:srcRect r="2381"/>
          <a:stretch>
            <a:fillRect/>
          </a:stretch>
        </p:blipFill>
        <p:spPr>
          <a:xfrm>
            <a:off x="3203848" y="3016711"/>
            <a:ext cx="2952328" cy="171379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9" name="TextBox 8"/>
          <p:cNvSpPr txBox="1"/>
          <p:nvPr/>
        </p:nvSpPr>
        <p:spPr>
          <a:xfrm>
            <a:off x="899592" y="3059544"/>
            <a:ext cx="3168352" cy="1600438"/>
          </a:xfrm>
          <a:prstGeom prst="rect">
            <a:avLst/>
          </a:prstGeom>
          <a:noFill/>
        </p:spPr>
        <p:txBody>
          <a:bodyPr wrap="square" rtlCol="0">
            <a:spAutoFit/>
          </a:bodyPr>
          <a:lstStyle/>
          <a:p>
            <a:r>
              <a:rPr lang="ru-RU" sz="1400" b="1" dirty="0" smtClean="0"/>
              <a:t>Испытание в составе восстановительного поезда</a:t>
            </a:r>
          </a:p>
          <a:p>
            <a:endParaRPr lang="ru-RU" sz="1400" dirty="0" smtClean="0"/>
          </a:p>
          <a:p>
            <a:r>
              <a:rPr lang="ru-RU" sz="1400" dirty="0" smtClean="0"/>
              <a:t>Условия испытаний:</a:t>
            </a:r>
          </a:p>
          <a:p>
            <a:r>
              <a:rPr lang="ru-RU" sz="1400" dirty="0" smtClean="0"/>
              <a:t>Температура +6 С</a:t>
            </a:r>
          </a:p>
          <a:p>
            <a:r>
              <a:rPr lang="ru-RU" sz="1400" dirty="0" smtClean="0"/>
              <a:t>Ветер порывы до 15 м/с</a:t>
            </a:r>
          </a:p>
          <a:p>
            <a:r>
              <a:rPr lang="ru-RU" sz="1400" dirty="0" smtClean="0"/>
              <a:t>Дождь (кратковременный)</a:t>
            </a:r>
          </a:p>
        </p:txBody>
      </p:sp>
      <p:sp>
        <p:nvSpPr>
          <p:cNvPr id="10" name="TextBox 9"/>
          <p:cNvSpPr txBox="1"/>
          <p:nvPr/>
        </p:nvSpPr>
        <p:spPr>
          <a:xfrm>
            <a:off x="6647826" y="987574"/>
            <a:ext cx="2172646" cy="307777"/>
          </a:xfrm>
          <a:prstGeom prst="rect">
            <a:avLst/>
          </a:prstGeom>
          <a:noFill/>
        </p:spPr>
        <p:txBody>
          <a:bodyPr wrap="none" rtlCol="0">
            <a:spAutoFit/>
          </a:bodyPr>
          <a:lstStyle/>
          <a:p>
            <a:r>
              <a:rPr lang="ru-RU" sz="1400" b="1" dirty="0" smtClean="0"/>
              <a:t>Сценарии использования</a:t>
            </a:r>
            <a:endParaRPr lang="ru-RU" sz="1400" b="1" dirty="0"/>
          </a:p>
        </p:txBody>
      </p:sp>
      <p:sp>
        <p:nvSpPr>
          <p:cNvPr id="13" name="Прямоугольник 12"/>
          <p:cNvSpPr/>
          <p:nvPr/>
        </p:nvSpPr>
        <p:spPr>
          <a:xfrm>
            <a:off x="6444208" y="1402779"/>
            <a:ext cx="2520280" cy="1384995"/>
          </a:xfrm>
          <a:prstGeom prst="rect">
            <a:avLst/>
          </a:prstGeom>
        </p:spPr>
        <p:txBody>
          <a:bodyPr wrap="square">
            <a:spAutoFit/>
          </a:bodyPr>
          <a:lstStyle/>
          <a:p>
            <a:r>
              <a:rPr lang="ru-RU" sz="1400" b="1" dirty="0" err="1" smtClean="0"/>
              <a:t>Мультикоптеры</a:t>
            </a:r>
            <a:endParaRPr lang="ru-RU" sz="1400" b="1" dirty="0" smtClean="0"/>
          </a:p>
          <a:p>
            <a:r>
              <a:rPr lang="ru-RU" sz="1400" dirty="0" smtClean="0"/>
              <a:t>Запуск на месте проведения АВР. Полёты с радиусом до 5 км. Трансляция видео в режиме реального времени в студию ЦЧС</a:t>
            </a:r>
            <a:endParaRPr lang="ru-RU" sz="1400" dirty="0"/>
          </a:p>
        </p:txBody>
      </p:sp>
      <p:sp>
        <p:nvSpPr>
          <p:cNvPr id="15" name="Прямоугольник 14"/>
          <p:cNvSpPr/>
          <p:nvPr/>
        </p:nvSpPr>
        <p:spPr>
          <a:xfrm>
            <a:off x="6444208" y="3059544"/>
            <a:ext cx="2520280" cy="1600438"/>
          </a:xfrm>
          <a:prstGeom prst="rect">
            <a:avLst/>
          </a:prstGeom>
        </p:spPr>
        <p:txBody>
          <a:bodyPr wrap="square">
            <a:spAutoFit/>
          </a:bodyPr>
          <a:lstStyle/>
          <a:p>
            <a:r>
              <a:rPr lang="ru-RU" sz="1400" b="1" dirty="0" smtClean="0"/>
              <a:t>Самолёты</a:t>
            </a:r>
          </a:p>
          <a:p>
            <a:r>
              <a:rPr lang="ru-RU" sz="1400" dirty="0" smtClean="0"/>
              <a:t>Полеты на дальние расстояния (до 150 км) без привязки к восстановительному поезду. Трансляция видео в студию ЦЧС</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Схема использования БАС самолётного типа</a:t>
            </a:r>
            <a:endParaRPr lang="ru-RU" sz="1600" dirty="0"/>
          </a:p>
        </p:txBody>
      </p:sp>
      <p:sp>
        <p:nvSpPr>
          <p:cNvPr id="3" name="TextBox 2"/>
          <p:cNvSpPr txBox="1"/>
          <p:nvPr/>
        </p:nvSpPr>
        <p:spPr>
          <a:xfrm rot="16200000">
            <a:off x="-175011" y="2882550"/>
            <a:ext cx="1440159" cy="276999"/>
          </a:xfrm>
          <a:prstGeom prst="rect">
            <a:avLst/>
          </a:prstGeom>
          <a:noFill/>
        </p:spPr>
        <p:txBody>
          <a:bodyPr wrap="square" rtlCol="0">
            <a:spAutoFit/>
          </a:bodyPr>
          <a:lstStyle/>
          <a:p>
            <a:pPr algn="ctr"/>
            <a:r>
              <a:rPr lang="ru-RU" sz="1200" b="1" dirty="0" smtClean="0">
                <a:solidFill>
                  <a:schemeClr val="accent1">
                    <a:lumMod val="75000"/>
                  </a:schemeClr>
                </a:solidFill>
              </a:rPr>
              <a:t>Набор высоты</a:t>
            </a:r>
          </a:p>
        </p:txBody>
      </p:sp>
      <p:grpSp>
        <p:nvGrpSpPr>
          <p:cNvPr id="4" name="Группа 3"/>
          <p:cNvGrpSpPr/>
          <p:nvPr/>
        </p:nvGrpSpPr>
        <p:grpSpPr>
          <a:xfrm>
            <a:off x="683568" y="2499742"/>
            <a:ext cx="792088" cy="1080120"/>
            <a:chOff x="1187624" y="3068960"/>
            <a:chExt cx="792088" cy="1080120"/>
          </a:xfrm>
        </p:grpSpPr>
        <p:sp>
          <p:nvSpPr>
            <p:cNvPr id="5" name="Выгнутая вправо стрелка 4"/>
            <p:cNvSpPr/>
            <p:nvPr/>
          </p:nvSpPr>
          <p:spPr>
            <a:xfrm rot="10800000">
              <a:off x="1187624" y="3356992"/>
              <a:ext cx="360040" cy="216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Выгнутая влево стрелка 5"/>
            <p:cNvSpPr/>
            <p:nvPr/>
          </p:nvSpPr>
          <p:spPr>
            <a:xfrm rot="10800000">
              <a:off x="1619672" y="3140968"/>
              <a:ext cx="360040" cy="2160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rot="10800000">
              <a:off x="1187624" y="3645024"/>
              <a:ext cx="360040" cy="216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Выгнутая влево стрелка 7"/>
            <p:cNvSpPr/>
            <p:nvPr/>
          </p:nvSpPr>
          <p:spPr>
            <a:xfrm rot="10800000">
              <a:off x="1619672" y="3429000"/>
              <a:ext cx="360040" cy="2160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право стрелка 8"/>
            <p:cNvSpPr/>
            <p:nvPr/>
          </p:nvSpPr>
          <p:spPr>
            <a:xfrm rot="10800000">
              <a:off x="1187624" y="3933056"/>
              <a:ext cx="360040" cy="216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лево стрелка 9"/>
            <p:cNvSpPr/>
            <p:nvPr/>
          </p:nvSpPr>
          <p:spPr>
            <a:xfrm rot="10800000">
              <a:off x="1619672" y="3717032"/>
              <a:ext cx="360040" cy="2160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право стрелка 10"/>
            <p:cNvSpPr/>
            <p:nvPr/>
          </p:nvSpPr>
          <p:spPr>
            <a:xfrm rot="10800000">
              <a:off x="1204876" y="3068960"/>
              <a:ext cx="360040" cy="216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2" name="Группа 11"/>
          <p:cNvGrpSpPr/>
          <p:nvPr/>
        </p:nvGrpSpPr>
        <p:grpSpPr>
          <a:xfrm>
            <a:off x="1115616" y="2283718"/>
            <a:ext cx="6984776" cy="144016"/>
            <a:chOff x="1115616" y="3212976"/>
            <a:chExt cx="6984776" cy="144016"/>
          </a:xfrm>
        </p:grpSpPr>
        <p:sp>
          <p:nvSpPr>
            <p:cNvPr id="13" name="Стрелка вправо 12"/>
            <p:cNvSpPr/>
            <p:nvPr/>
          </p:nvSpPr>
          <p:spPr>
            <a:xfrm>
              <a:off x="1115616" y="3212976"/>
              <a:ext cx="19442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3275856" y="3212976"/>
              <a:ext cx="482453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Облако 14"/>
          <p:cNvSpPr/>
          <p:nvPr/>
        </p:nvSpPr>
        <p:spPr>
          <a:xfrm>
            <a:off x="7524328" y="2768861"/>
            <a:ext cx="720080" cy="234937"/>
          </a:xfrm>
          <a:prstGeom prst="cloud">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1372950" y="3646198"/>
            <a:ext cx="179473" cy="276270"/>
            <a:chOff x="1372950" y="4431440"/>
            <a:chExt cx="179473" cy="276270"/>
          </a:xfrm>
        </p:grpSpPr>
        <p:sp>
          <p:nvSpPr>
            <p:cNvPr id="17" name="Равнобедренный треугольник 16"/>
            <p:cNvSpPr/>
            <p:nvPr/>
          </p:nvSpPr>
          <p:spPr>
            <a:xfrm>
              <a:off x="1403648" y="4558148"/>
              <a:ext cx="74781" cy="149562"/>
            </a:xfrm>
            <a:prstGeom prst="triangle">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213"/>
            <p:cNvGrpSpPr/>
            <p:nvPr/>
          </p:nvGrpSpPr>
          <p:grpSpPr>
            <a:xfrm>
              <a:off x="1372950" y="4431440"/>
              <a:ext cx="179473" cy="117709"/>
              <a:chOff x="1372950" y="4431440"/>
              <a:chExt cx="179473" cy="117709"/>
            </a:xfrm>
          </p:grpSpPr>
          <p:sp>
            <p:nvSpPr>
              <p:cNvPr id="19" name="Блок-схема: сохраненные данные 18"/>
              <p:cNvSpPr/>
              <p:nvPr/>
            </p:nvSpPr>
            <p:spPr>
              <a:xfrm rot="18389990">
                <a:off x="1420908" y="4417634"/>
                <a:ext cx="83557" cy="179473"/>
              </a:xfrm>
              <a:prstGeom prst="flowChartOnlineStorage">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2317012">
                <a:off x="1493718" y="4431440"/>
                <a:ext cx="23740" cy="43307"/>
              </a:xfrm>
              <a:prstGeom prst="triangle">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1" name="Полилиния 20"/>
          <p:cNvSpPr/>
          <p:nvPr/>
        </p:nvSpPr>
        <p:spPr>
          <a:xfrm>
            <a:off x="467544" y="3248472"/>
            <a:ext cx="8229600" cy="763438"/>
          </a:xfrm>
          <a:custGeom>
            <a:avLst/>
            <a:gdLst>
              <a:gd name="connsiteX0" fmla="*/ 0 w 8229600"/>
              <a:gd name="connsiteY0" fmla="*/ 708804 h 763438"/>
              <a:gd name="connsiteX1" fmla="*/ 3183147 w 8229600"/>
              <a:gd name="connsiteY1" fmla="*/ 708804 h 763438"/>
              <a:gd name="connsiteX2" fmla="*/ 4321834 w 8229600"/>
              <a:gd name="connsiteY2" fmla="*/ 381001 h 763438"/>
              <a:gd name="connsiteX3" fmla="*/ 4649638 w 8229600"/>
              <a:gd name="connsiteY3" fmla="*/ 501770 h 763438"/>
              <a:gd name="connsiteX4" fmla="*/ 5400136 w 8229600"/>
              <a:gd name="connsiteY4" fmla="*/ 665672 h 763438"/>
              <a:gd name="connsiteX5" fmla="*/ 5771072 w 8229600"/>
              <a:gd name="connsiteY5" fmla="*/ 363748 h 763438"/>
              <a:gd name="connsiteX6" fmla="*/ 5986732 w 8229600"/>
              <a:gd name="connsiteY6" fmla="*/ 18691 h 763438"/>
              <a:gd name="connsiteX7" fmla="*/ 6211019 w 8229600"/>
              <a:gd name="connsiteY7" fmla="*/ 251604 h 763438"/>
              <a:gd name="connsiteX8" fmla="*/ 6556075 w 8229600"/>
              <a:gd name="connsiteY8" fmla="*/ 406880 h 763438"/>
              <a:gd name="connsiteX9" fmla="*/ 6771736 w 8229600"/>
              <a:gd name="connsiteY9" fmla="*/ 553529 h 763438"/>
              <a:gd name="connsiteX10" fmla="*/ 7090913 w 8229600"/>
              <a:gd name="connsiteY10" fmla="*/ 536276 h 763438"/>
              <a:gd name="connsiteX11" fmla="*/ 7254815 w 8229600"/>
              <a:gd name="connsiteY11" fmla="*/ 458638 h 763438"/>
              <a:gd name="connsiteX12" fmla="*/ 7513607 w 8229600"/>
              <a:gd name="connsiteY12" fmla="*/ 605287 h 763438"/>
              <a:gd name="connsiteX13" fmla="*/ 7694762 w 8229600"/>
              <a:gd name="connsiteY13" fmla="*/ 579408 h 763438"/>
              <a:gd name="connsiteX14" fmla="*/ 7893170 w 8229600"/>
              <a:gd name="connsiteY14" fmla="*/ 639793 h 763438"/>
              <a:gd name="connsiteX15" fmla="*/ 8048445 w 8229600"/>
              <a:gd name="connsiteY15" fmla="*/ 639793 h 763438"/>
              <a:gd name="connsiteX16" fmla="*/ 8229600 w 8229600"/>
              <a:gd name="connsiteY16" fmla="*/ 458638 h 76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29600" h="763438">
                <a:moveTo>
                  <a:pt x="0" y="708804"/>
                </a:moveTo>
                <a:cubicBezTo>
                  <a:pt x="1231420" y="736121"/>
                  <a:pt x="2462841" y="763438"/>
                  <a:pt x="3183147" y="708804"/>
                </a:cubicBezTo>
                <a:cubicBezTo>
                  <a:pt x="3903453" y="654170"/>
                  <a:pt x="4077419" y="415507"/>
                  <a:pt x="4321834" y="381001"/>
                </a:cubicBezTo>
                <a:cubicBezTo>
                  <a:pt x="4566249" y="346495"/>
                  <a:pt x="4469921" y="454325"/>
                  <a:pt x="4649638" y="501770"/>
                </a:cubicBezTo>
                <a:cubicBezTo>
                  <a:pt x="4829355" y="549215"/>
                  <a:pt x="5213230" y="688676"/>
                  <a:pt x="5400136" y="665672"/>
                </a:cubicBezTo>
                <a:cubicBezTo>
                  <a:pt x="5587042" y="642668"/>
                  <a:pt x="5673306" y="471578"/>
                  <a:pt x="5771072" y="363748"/>
                </a:cubicBezTo>
                <a:cubicBezTo>
                  <a:pt x="5868838" y="255918"/>
                  <a:pt x="5913408" y="37382"/>
                  <a:pt x="5986732" y="18691"/>
                </a:cubicBezTo>
                <a:cubicBezTo>
                  <a:pt x="6060056" y="0"/>
                  <a:pt x="6116129" y="186906"/>
                  <a:pt x="6211019" y="251604"/>
                </a:cubicBezTo>
                <a:cubicBezTo>
                  <a:pt x="6305909" y="316302"/>
                  <a:pt x="6462622" y="356559"/>
                  <a:pt x="6556075" y="406880"/>
                </a:cubicBezTo>
                <a:cubicBezTo>
                  <a:pt x="6649528" y="457201"/>
                  <a:pt x="6682596" y="531963"/>
                  <a:pt x="6771736" y="553529"/>
                </a:cubicBezTo>
                <a:cubicBezTo>
                  <a:pt x="6860876" y="575095"/>
                  <a:pt x="7010400" y="552091"/>
                  <a:pt x="7090913" y="536276"/>
                </a:cubicBezTo>
                <a:cubicBezTo>
                  <a:pt x="7171426" y="520461"/>
                  <a:pt x="7184366" y="447136"/>
                  <a:pt x="7254815" y="458638"/>
                </a:cubicBezTo>
                <a:cubicBezTo>
                  <a:pt x="7325264" y="470140"/>
                  <a:pt x="7440283" y="585159"/>
                  <a:pt x="7513607" y="605287"/>
                </a:cubicBezTo>
                <a:cubicBezTo>
                  <a:pt x="7586931" y="625415"/>
                  <a:pt x="7631502" y="573657"/>
                  <a:pt x="7694762" y="579408"/>
                </a:cubicBezTo>
                <a:cubicBezTo>
                  <a:pt x="7758023" y="585159"/>
                  <a:pt x="7834223" y="629729"/>
                  <a:pt x="7893170" y="639793"/>
                </a:cubicBezTo>
                <a:cubicBezTo>
                  <a:pt x="7952117" y="649857"/>
                  <a:pt x="7992373" y="669985"/>
                  <a:pt x="8048445" y="639793"/>
                </a:cubicBezTo>
                <a:cubicBezTo>
                  <a:pt x="8104517" y="609601"/>
                  <a:pt x="8167058" y="534119"/>
                  <a:pt x="8229600" y="458638"/>
                </a:cubicBezTo>
              </a:path>
            </a:pathLst>
          </a:cu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22" name="Рисунок 21" descr="Dron-3.jpg"/>
          <p:cNvPicPr>
            <a:picLocks noChangeAspect="1"/>
          </p:cNvPicPr>
          <p:nvPr/>
        </p:nvPicPr>
        <p:blipFill>
          <a:blip r:embed="rId2" cstate="print"/>
          <a:stretch>
            <a:fillRect/>
          </a:stretch>
        </p:blipFill>
        <p:spPr>
          <a:xfrm rot="717622" flipH="1">
            <a:off x="7955920" y="2053006"/>
            <a:ext cx="472899" cy="183705"/>
          </a:xfrm>
          <a:prstGeom prst="rect">
            <a:avLst/>
          </a:prstGeom>
        </p:spPr>
      </p:pic>
      <p:sp>
        <p:nvSpPr>
          <p:cNvPr id="23" name="TextBox 22"/>
          <p:cNvSpPr txBox="1"/>
          <p:nvPr/>
        </p:nvSpPr>
        <p:spPr>
          <a:xfrm>
            <a:off x="5292080" y="2366759"/>
            <a:ext cx="639919" cy="276999"/>
          </a:xfrm>
          <a:prstGeom prst="rect">
            <a:avLst/>
          </a:prstGeom>
          <a:noFill/>
        </p:spPr>
        <p:txBody>
          <a:bodyPr wrap="none" rtlCol="0">
            <a:spAutoFit/>
          </a:bodyPr>
          <a:lstStyle/>
          <a:p>
            <a:r>
              <a:rPr lang="ru-RU" sz="1200" b="1" dirty="0" smtClean="0">
                <a:solidFill>
                  <a:schemeClr val="tx1">
                    <a:lumMod val="65000"/>
                    <a:lumOff val="35000"/>
                  </a:schemeClr>
                </a:solidFill>
              </a:rPr>
              <a:t>100 км</a:t>
            </a:r>
            <a:endParaRPr lang="ru-RU" sz="1200" b="1" dirty="0">
              <a:solidFill>
                <a:schemeClr val="tx1">
                  <a:lumMod val="65000"/>
                  <a:lumOff val="35000"/>
                </a:schemeClr>
              </a:solidFill>
            </a:endParaRPr>
          </a:p>
        </p:txBody>
      </p:sp>
      <p:sp>
        <p:nvSpPr>
          <p:cNvPr id="24" name="TextBox 23"/>
          <p:cNvSpPr txBox="1"/>
          <p:nvPr/>
        </p:nvSpPr>
        <p:spPr>
          <a:xfrm>
            <a:off x="341038" y="3973001"/>
            <a:ext cx="2337498" cy="769441"/>
          </a:xfrm>
          <a:prstGeom prst="rect">
            <a:avLst/>
          </a:prstGeom>
          <a:noFill/>
        </p:spPr>
        <p:txBody>
          <a:bodyPr wrap="none" rtlCol="0">
            <a:spAutoFit/>
          </a:bodyPr>
          <a:lstStyle/>
          <a:p>
            <a:pPr algn="ctr"/>
            <a:r>
              <a:rPr lang="ru-RU" sz="1100" b="1" dirty="0" smtClean="0">
                <a:solidFill>
                  <a:schemeClr val="tx1">
                    <a:lumMod val="65000"/>
                    <a:lumOff val="35000"/>
                  </a:schemeClr>
                </a:solidFill>
              </a:rPr>
              <a:t>Место старта/посадки</a:t>
            </a:r>
          </a:p>
          <a:p>
            <a:pPr algn="ctr"/>
            <a:r>
              <a:rPr lang="ru-RU" sz="1100" b="1" dirty="0" smtClean="0">
                <a:solidFill>
                  <a:schemeClr val="tx1">
                    <a:lumMod val="65000"/>
                    <a:lumOff val="35000"/>
                  </a:schemeClr>
                </a:solidFill>
              </a:rPr>
              <a:t>(размер не менее 100х100 м,</a:t>
            </a:r>
          </a:p>
          <a:p>
            <a:pPr algn="ctr"/>
            <a:r>
              <a:rPr lang="ru-RU" sz="1100" b="1" dirty="0">
                <a:solidFill>
                  <a:schemeClr val="tx1">
                    <a:lumMod val="65000"/>
                    <a:lumOff val="35000"/>
                  </a:schemeClr>
                </a:solidFill>
              </a:rPr>
              <a:t>б</a:t>
            </a:r>
            <a:r>
              <a:rPr lang="ru-RU" sz="1100" b="1" dirty="0" smtClean="0">
                <a:solidFill>
                  <a:schemeClr val="tx1">
                    <a:lumMod val="65000"/>
                    <a:lumOff val="35000"/>
                  </a:schemeClr>
                </a:solidFill>
              </a:rPr>
              <a:t>ез ограничивающих горизонт</a:t>
            </a:r>
          </a:p>
          <a:p>
            <a:pPr algn="ctr"/>
            <a:r>
              <a:rPr lang="ru-RU" sz="1100" b="1" dirty="0" smtClean="0">
                <a:solidFill>
                  <a:schemeClr val="tx1">
                    <a:lumMod val="65000"/>
                    <a:lumOff val="35000"/>
                  </a:schemeClr>
                </a:solidFill>
              </a:rPr>
              <a:t>высоких предметов по периметру)</a:t>
            </a:r>
            <a:endParaRPr lang="ru-RU" sz="1100" b="1" dirty="0">
              <a:solidFill>
                <a:schemeClr val="tx1">
                  <a:lumMod val="65000"/>
                  <a:lumOff val="35000"/>
                </a:schemeClr>
              </a:solidFill>
            </a:endParaRPr>
          </a:p>
        </p:txBody>
      </p:sp>
      <p:sp>
        <p:nvSpPr>
          <p:cNvPr id="25" name="TextBox 24"/>
          <p:cNvSpPr txBox="1"/>
          <p:nvPr/>
        </p:nvSpPr>
        <p:spPr>
          <a:xfrm>
            <a:off x="7812360" y="3867894"/>
            <a:ext cx="806952" cy="276999"/>
          </a:xfrm>
          <a:prstGeom prst="rect">
            <a:avLst/>
          </a:prstGeom>
          <a:noFill/>
        </p:spPr>
        <p:txBody>
          <a:bodyPr wrap="none" rtlCol="0">
            <a:spAutoFit/>
          </a:bodyPr>
          <a:lstStyle/>
          <a:p>
            <a:pPr algn="ctr"/>
            <a:r>
              <a:rPr lang="ru-RU" sz="1200" b="1" dirty="0" smtClean="0">
                <a:solidFill>
                  <a:srgbClr val="FF0000"/>
                </a:solidFill>
              </a:rPr>
              <a:t>Место ЧС</a:t>
            </a:r>
            <a:endParaRPr lang="ru-RU" sz="1200" b="1" dirty="0">
              <a:solidFill>
                <a:srgbClr val="FF0000"/>
              </a:solidFill>
            </a:endParaRPr>
          </a:p>
        </p:txBody>
      </p:sp>
      <p:sp>
        <p:nvSpPr>
          <p:cNvPr id="26" name="TextBox 25"/>
          <p:cNvSpPr txBox="1"/>
          <p:nvPr/>
        </p:nvSpPr>
        <p:spPr>
          <a:xfrm>
            <a:off x="1771942" y="1019512"/>
            <a:ext cx="3016082" cy="400110"/>
          </a:xfrm>
          <a:prstGeom prst="rect">
            <a:avLst/>
          </a:prstGeom>
          <a:noFill/>
        </p:spPr>
        <p:txBody>
          <a:bodyPr wrap="square" rtlCol="0">
            <a:spAutoFit/>
          </a:bodyPr>
          <a:lstStyle/>
          <a:p>
            <a:pPr algn="ctr"/>
            <a:r>
              <a:rPr lang="ru-RU" sz="1000" b="1" dirty="0" smtClean="0">
                <a:solidFill>
                  <a:schemeClr val="bg2">
                    <a:lumMod val="50000"/>
                  </a:schemeClr>
                </a:solidFill>
              </a:rPr>
              <a:t>При достижении БВС этой точки требуется</a:t>
            </a:r>
          </a:p>
          <a:p>
            <a:pPr algn="ctr"/>
            <a:r>
              <a:rPr lang="ru-RU" sz="1000" b="1" dirty="0" smtClean="0">
                <a:solidFill>
                  <a:schemeClr val="bg2">
                    <a:lumMod val="50000"/>
                  </a:schemeClr>
                </a:solidFill>
              </a:rPr>
              <a:t>запуск </a:t>
            </a:r>
            <a:r>
              <a:rPr lang="ru-RU" sz="1000" b="1" dirty="0" err="1" smtClean="0">
                <a:solidFill>
                  <a:schemeClr val="bg2">
                    <a:lumMod val="50000"/>
                  </a:schemeClr>
                </a:solidFill>
              </a:rPr>
              <a:t>дрона</a:t>
            </a:r>
            <a:r>
              <a:rPr lang="ru-RU" sz="1000" b="1" dirty="0" err="1">
                <a:solidFill>
                  <a:schemeClr val="bg2">
                    <a:lumMod val="50000"/>
                  </a:schemeClr>
                </a:solidFill>
              </a:rPr>
              <a:t>-</a:t>
            </a:r>
            <a:r>
              <a:rPr lang="ru-RU" sz="1000" b="1" dirty="0" err="1" smtClean="0">
                <a:solidFill>
                  <a:schemeClr val="bg2">
                    <a:lumMod val="50000"/>
                  </a:schemeClr>
                </a:solidFill>
              </a:rPr>
              <a:t>ретранслятора</a:t>
            </a:r>
            <a:r>
              <a:rPr lang="ru-RU" sz="1000" b="1" dirty="0" smtClean="0">
                <a:solidFill>
                  <a:schemeClr val="bg2">
                    <a:lumMod val="50000"/>
                  </a:schemeClr>
                </a:solidFill>
              </a:rPr>
              <a:t>  </a:t>
            </a:r>
            <a:endParaRPr lang="ru-RU" sz="1000" b="1" dirty="0">
              <a:solidFill>
                <a:schemeClr val="bg2">
                  <a:lumMod val="50000"/>
                </a:schemeClr>
              </a:solidFill>
            </a:endParaRPr>
          </a:p>
        </p:txBody>
      </p:sp>
      <p:sp>
        <p:nvSpPr>
          <p:cNvPr id="28" name="Стрелка вниз 27"/>
          <p:cNvSpPr/>
          <p:nvPr/>
        </p:nvSpPr>
        <p:spPr>
          <a:xfrm>
            <a:off x="3059832" y="1491630"/>
            <a:ext cx="216024" cy="216024"/>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descr="Dron-3.jpg"/>
          <p:cNvPicPr>
            <a:picLocks noChangeAspect="1"/>
          </p:cNvPicPr>
          <p:nvPr/>
        </p:nvPicPr>
        <p:blipFill>
          <a:blip r:embed="rId2" cstate="print">
            <a:duotone>
              <a:schemeClr val="accent6">
                <a:shade val="45000"/>
                <a:satMod val="135000"/>
              </a:schemeClr>
              <a:prstClr val="white"/>
            </a:duotone>
          </a:blip>
          <a:stretch>
            <a:fillRect/>
          </a:stretch>
        </p:blipFill>
        <p:spPr>
          <a:xfrm rot="717622" flipH="1">
            <a:off x="2425663" y="2005189"/>
            <a:ext cx="472899" cy="183705"/>
          </a:xfrm>
          <a:prstGeom prst="rect">
            <a:avLst/>
          </a:prstGeom>
          <a:effectLst/>
        </p:spPr>
      </p:pic>
      <p:grpSp>
        <p:nvGrpSpPr>
          <p:cNvPr id="30" name="Группа 29"/>
          <p:cNvGrpSpPr/>
          <p:nvPr/>
        </p:nvGrpSpPr>
        <p:grpSpPr>
          <a:xfrm>
            <a:off x="2863896" y="1933991"/>
            <a:ext cx="5003056" cy="315901"/>
            <a:chOff x="2809304" y="2719233"/>
            <a:chExt cx="5003056" cy="315901"/>
          </a:xfrm>
        </p:grpSpPr>
        <p:grpSp>
          <p:nvGrpSpPr>
            <p:cNvPr id="31" name="Группа 83"/>
            <p:cNvGrpSpPr/>
            <p:nvPr/>
          </p:nvGrpSpPr>
          <p:grpSpPr>
            <a:xfrm>
              <a:off x="2809304" y="2719233"/>
              <a:ext cx="2719052" cy="307275"/>
              <a:chOff x="4860032" y="747452"/>
              <a:chExt cx="2719052" cy="307275"/>
            </a:xfrm>
          </p:grpSpPr>
          <p:grpSp>
            <p:nvGrpSpPr>
              <p:cNvPr id="69" name="Группа 64"/>
              <p:cNvGrpSpPr/>
              <p:nvPr/>
            </p:nvGrpSpPr>
            <p:grpSpPr>
              <a:xfrm>
                <a:off x="6076736" y="750090"/>
                <a:ext cx="1502348" cy="304637"/>
                <a:chOff x="6076736" y="750090"/>
                <a:chExt cx="1502348" cy="304637"/>
              </a:xfrm>
            </p:grpSpPr>
            <p:sp>
              <p:nvSpPr>
                <p:cNvPr id="88" name="Дуга 87"/>
                <p:cNvSpPr/>
                <p:nvPr/>
              </p:nvSpPr>
              <p:spPr>
                <a:xfrm rot="2700000">
                  <a:off x="6069554" y="757272"/>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9" name="Дуга 88"/>
                <p:cNvSpPr/>
                <p:nvPr/>
              </p:nvSpPr>
              <p:spPr>
                <a:xfrm rot="2700000">
                  <a:off x="6221954"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0" name="Дуга 89"/>
                <p:cNvSpPr/>
                <p:nvPr/>
              </p:nvSpPr>
              <p:spPr>
                <a:xfrm rot="2700000">
                  <a:off x="6220799"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1" name="Дуга 90"/>
                <p:cNvSpPr/>
                <p:nvPr/>
              </p:nvSpPr>
              <p:spPr>
                <a:xfrm rot="2700000">
                  <a:off x="6373199"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2" name="Дуга 91"/>
                <p:cNvSpPr/>
                <p:nvPr/>
              </p:nvSpPr>
              <p:spPr>
                <a:xfrm rot="2700000">
                  <a:off x="6374838"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3" name="Дуга 92"/>
                <p:cNvSpPr/>
                <p:nvPr/>
              </p:nvSpPr>
              <p:spPr>
                <a:xfrm rot="2700000">
                  <a:off x="6527238"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4" name="Дуга 93"/>
                <p:cNvSpPr/>
                <p:nvPr/>
              </p:nvSpPr>
              <p:spPr>
                <a:xfrm rot="2700000">
                  <a:off x="6526083"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5" name="Дуга 94"/>
                <p:cNvSpPr/>
                <p:nvPr/>
              </p:nvSpPr>
              <p:spPr>
                <a:xfrm rot="2700000">
                  <a:off x="6678483" y="757275"/>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96" name="Группа 63"/>
                <p:cNvGrpSpPr/>
                <p:nvPr/>
              </p:nvGrpSpPr>
              <p:grpSpPr>
                <a:xfrm>
                  <a:off x="6682873" y="753078"/>
                  <a:ext cx="896211" cy="301649"/>
                  <a:chOff x="7204383" y="822096"/>
                  <a:chExt cx="896211" cy="301649"/>
                </a:xfrm>
              </p:grpSpPr>
              <p:sp>
                <p:nvSpPr>
                  <p:cNvPr id="97" name="Дуга 96"/>
                  <p:cNvSpPr/>
                  <p:nvPr/>
                </p:nvSpPr>
                <p:spPr>
                  <a:xfrm rot="2700000">
                    <a:off x="7197201" y="829278"/>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 name="Дуга 97"/>
                  <p:cNvSpPr/>
                  <p:nvPr/>
                </p:nvSpPr>
                <p:spPr>
                  <a:xfrm rot="2700000">
                    <a:off x="7349601"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 name="Дуга 57"/>
                  <p:cNvSpPr/>
                  <p:nvPr/>
                </p:nvSpPr>
                <p:spPr>
                  <a:xfrm rot="2700000">
                    <a:off x="7348446"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 name="Дуга 99"/>
                  <p:cNvSpPr/>
                  <p:nvPr/>
                </p:nvSpPr>
                <p:spPr>
                  <a:xfrm rot="2700000">
                    <a:off x="7500846"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1" name="Дуга 100"/>
                  <p:cNvSpPr/>
                  <p:nvPr/>
                </p:nvSpPr>
                <p:spPr>
                  <a:xfrm rot="2700000">
                    <a:off x="7502485"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 name="Дуга 101"/>
                  <p:cNvSpPr/>
                  <p:nvPr/>
                </p:nvSpPr>
                <p:spPr>
                  <a:xfrm rot="2700000">
                    <a:off x="7654885"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3" name="Дуга 102"/>
                  <p:cNvSpPr/>
                  <p:nvPr/>
                </p:nvSpPr>
                <p:spPr>
                  <a:xfrm rot="2700000">
                    <a:off x="7653730"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 name="Дуга 103"/>
                  <p:cNvSpPr/>
                  <p:nvPr/>
                </p:nvSpPr>
                <p:spPr>
                  <a:xfrm rot="2700000">
                    <a:off x="7806130" y="829281"/>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70" name="Группа 65"/>
              <p:cNvGrpSpPr/>
              <p:nvPr/>
            </p:nvGrpSpPr>
            <p:grpSpPr>
              <a:xfrm>
                <a:off x="4860032" y="747452"/>
                <a:ext cx="1502348" cy="304637"/>
                <a:chOff x="6076736" y="750090"/>
                <a:chExt cx="1502348" cy="304637"/>
              </a:xfrm>
            </p:grpSpPr>
            <p:sp>
              <p:nvSpPr>
                <p:cNvPr id="71" name="Дуга 66"/>
                <p:cNvSpPr/>
                <p:nvPr/>
              </p:nvSpPr>
              <p:spPr>
                <a:xfrm rot="2700000">
                  <a:off x="6069554" y="757272"/>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Дуга 67"/>
                <p:cNvSpPr/>
                <p:nvPr/>
              </p:nvSpPr>
              <p:spPr>
                <a:xfrm rot="2700000">
                  <a:off x="6221954"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3" name="Дуга 72"/>
                <p:cNvSpPr/>
                <p:nvPr/>
              </p:nvSpPr>
              <p:spPr>
                <a:xfrm rot="2700000">
                  <a:off x="6220799"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4" name="Дуга 73"/>
                <p:cNvSpPr/>
                <p:nvPr/>
              </p:nvSpPr>
              <p:spPr>
                <a:xfrm rot="2700000">
                  <a:off x="6373199"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5" name="Дуга 74"/>
                <p:cNvSpPr/>
                <p:nvPr/>
              </p:nvSpPr>
              <p:spPr>
                <a:xfrm rot="2700000">
                  <a:off x="6374838"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6" name="Дуга 75"/>
                <p:cNvSpPr/>
                <p:nvPr/>
              </p:nvSpPr>
              <p:spPr>
                <a:xfrm rot="2700000">
                  <a:off x="6527238"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7" name="Дуга 76"/>
                <p:cNvSpPr/>
                <p:nvPr/>
              </p:nvSpPr>
              <p:spPr>
                <a:xfrm rot="2700000">
                  <a:off x="6526083"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8" name="Дуга 77"/>
                <p:cNvSpPr/>
                <p:nvPr/>
              </p:nvSpPr>
              <p:spPr>
                <a:xfrm rot="2700000">
                  <a:off x="6678483" y="757275"/>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79" name="Группа 63"/>
                <p:cNvGrpSpPr/>
                <p:nvPr/>
              </p:nvGrpSpPr>
              <p:grpSpPr>
                <a:xfrm>
                  <a:off x="6682873" y="753078"/>
                  <a:ext cx="896211" cy="301649"/>
                  <a:chOff x="7204383" y="822096"/>
                  <a:chExt cx="896211" cy="301649"/>
                </a:xfrm>
              </p:grpSpPr>
              <p:sp>
                <p:nvSpPr>
                  <p:cNvPr id="80" name="Дуга 79"/>
                  <p:cNvSpPr/>
                  <p:nvPr/>
                </p:nvSpPr>
                <p:spPr>
                  <a:xfrm rot="2700000">
                    <a:off x="7197201" y="829278"/>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1" name="Дуга 76"/>
                  <p:cNvSpPr/>
                  <p:nvPr/>
                </p:nvSpPr>
                <p:spPr>
                  <a:xfrm rot="2700000">
                    <a:off x="7349601"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2" name="Дуга 81"/>
                  <p:cNvSpPr/>
                  <p:nvPr/>
                </p:nvSpPr>
                <p:spPr>
                  <a:xfrm rot="2700000">
                    <a:off x="7348446"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3" name="Дуга 82"/>
                  <p:cNvSpPr/>
                  <p:nvPr/>
                </p:nvSpPr>
                <p:spPr>
                  <a:xfrm rot="2700000">
                    <a:off x="7500846"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Дуга 83"/>
                  <p:cNvSpPr/>
                  <p:nvPr/>
                </p:nvSpPr>
                <p:spPr>
                  <a:xfrm rot="2700000">
                    <a:off x="7502485"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5" name="Дуга 84"/>
                  <p:cNvSpPr/>
                  <p:nvPr/>
                </p:nvSpPr>
                <p:spPr>
                  <a:xfrm rot="2700000">
                    <a:off x="7654885"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6" name="Дуга 85"/>
                  <p:cNvSpPr/>
                  <p:nvPr/>
                </p:nvSpPr>
                <p:spPr>
                  <a:xfrm rot="2700000">
                    <a:off x="7653730"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7" name="Дуга 86"/>
                  <p:cNvSpPr/>
                  <p:nvPr/>
                </p:nvSpPr>
                <p:spPr>
                  <a:xfrm rot="2700000">
                    <a:off x="7806130" y="829281"/>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32" name="Группа 121"/>
            <p:cNvGrpSpPr/>
            <p:nvPr/>
          </p:nvGrpSpPr>
          <p:grpSpPr>
            <a:xfrm>
              <a:off x="5093308" y="2727859"/>
              <a:ext cx="2719052" cy="307275"/>
              <a:chOff x="4860032" y="747452"/>
              <a:chExt cx="2719052" cy="307275"/>
            </a:xfrm>
          </p:grpSpPr>
          <p:grpSp>
            <p:nvGrpSpPr>
              <p:cNvPr id="33" name="Группа 64"/>
              <p:cNvGrpSpPr/>
              <p:nvPr/>
            </p:nvGrpSpPr>
            <p:grpSpPr>
              <a:xfrm>
                <a:off x="6076736" y="750090"/>
                <a:ext cx="1502348" cy="304637"/>
                <a:chOff x="6076736" y="750090"/>
                <a:chExt cx="1502348" cy="304637"/>
              </a:xfrm>
            </p:grpSpPr>
            <p:sp>
              <p:nvSpPr>
                <p:cNvPr id="52" name="Дуга 51"/>
                <p:cNvSpPr/>
                <p:nvPr/>
              </p:nvSpPr>
              <p:spPr>
                <a:xfrm rot="2700000">
                  <a:off x="6069554" y="757272"/>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3" name="Дуга 52"/>
                <p:cNvSpPr/>
                <p:nvPr/>
              </p:nvSpPr>
              <p:spPr>
                <a:xfrm rot="2700000">
                  <a:off x="6221954"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4" name="Дуга 53"/>
                <p:cNvSpPr/>
                <p:nvPr/>
              </p:nvSpPr>
              <p:spPr>
                <a:xfrm rot="2700000">
                  <a:off x="6220799"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5" name="Дуга 54"/>
                <p:cNvSpPr/>
                <p:nvPr/>
              </p:nvSpPr>
              <p:spPr>
                <a:xfrm rot="2700000">
                  <a:off x="6373199"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6" name="Дуга 55"/>
                <p:cNvSpPr/>
                <p:nvPr/>
              </p:nvSpPr>
              <p:spPr>
                <a:xfrm rot="2700000">
                  <a:off x="6374838"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7" name="Дуга 56"/>
                <p:cNvSpPr/>
                <p:nvPr/>
              </p:nvSpPr>
              <p:spPr>
                <a:xfrm rot="2700000">
                  <a:off x="6527238"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Дуга 57"/>
                <p:cNvSpPr/>
                <p:nvPr/>
              </p:nvSpPr>
              <p:spPr>
                <a:xfrm rot="2700000">
                  <a:off x="6526083"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9" name="Дуга 58"/>
                <p:cNvSpPr/>
                <p:nvPr/>
              </p:nvSpPr>
              <p:spPr>
                <a:xfrm rot="2700000">
                  <a:off x="6678483" y="757275"/>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60" name="Группа 63"/>
                <p:cNvGrpSpPr/>
                <p:nvPr/>
              </p:nvGrpSpPr>
              <p:grpSpPr>
                <a:xfrm>
                  <a:off x="6682873" y="753078"/>
                  <a:ext cx="896211" cy="301649"/>
                  <a:chOff x="7204383" y="822096"/>
                  <a:chExt cx="896211" cy="301649"/>
                </a:xfrm>
              </p:grpSpPr>
              <p:sp>
                <p:nvSpPr>
                  <p:cNvPr id="61" name="Дуга 60"/>
                  <p:cNvSpPr/>
                  <p:nvPr/>
                </p:nvSpPr>
                <p:spPr>
                  <a:xfrm rot="2700000">
                    <a:off x="7197201" y="829278"/>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2" name="Дуга 61"/>
                  <p:cNvSpPr/>
                  <p:nvPr/>
                </p:nvSpPr>
                <p:spPr>
                  <a:xfrm rot="2700000">
                    <a:off x="7349601"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3" name="Дуга 62"/>
                  <p:cNvSpPr/>
                  <p:nvPr/>
                </p:nvSpPr>
                <p:spPr>
                  <a:xfrm rot="2700000">
                    <a:off x="7348446"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4" name="Дуга 63"/>
                  <p:cNvSpPr/>
                  <p:nvPr/>
                </p:nvSpPr>
                <p:spPr>
                  <a:xfrm rot="2700000">
                    <a:off x="7500846"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5" name="Дуга 64"/>
                  <p:cNvSpPr/>
                  <p:nvPr/>
                </p:nvSpPr>
                <p:spPr>
                  <a:xfrm rot="2700000">
                    <a:off x="7502485"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6" name="Дуга 65"/>
                  <p:cNvSpPr/>
                  <p:nvPr/>
                </p:nvSpPr>
                <p:spPr>
                  <a:xfrm rot="2700000">
                    <a:off x="7654885"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7" name="Дуга 66"/>
                  <p:cNvSpPr/>
                  <p:nvPr/>
                </p:nvSpPr>
                <p:spPr>
                  <a:xfrm rot="2700000">
                    <a:off x="7653730"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8" name="Дуга 67"/>
                  <p:cNvSpPr/>
                  <p:nvPr/>
                </p:nvSpPr>
                <p:spPr>
                  <a:xfrm rot="2700000">
                    <a:off x="7806130" y="829281"/>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34" name="Группа 65"/>
              <p:cNvGrpSpPr/>
              <p:nvPr/>
            </p:nvGrpSpPr>
            <p:grpSpPr>
              <a:xfrm>
                <a:off x="4860032" y="747452"/>
                <a:ext cx="1502348" cy="304637"/>
                <a:chOff x="6076736" y="750090"/>
                <a:chExt cx="1502348" cy="304637"/>
              </a:xfrm>
            </p:grpSpPr>
            <p:sp>
              <p:nvSpPr>
                <p:cNvPr id="35" name="Дуга 34"/>
                <p:cNvSpPr/>
                <p:nvPr/>
              </p:nvSpPr>
              <p:spPr>
                <a:xfrm rot="2700000">
                  <a:off x="6069554" y="757272"/>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Дуга 35"/>
                <p:cNvSpPr/>
                <p:nvPr/>
              </p:nvSpPr>
              <p:spPr>
                <a:xfrm rot="2700000">
                  <a:off x="6221954"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 name="Дуга 36"/>
                <p:cNvSpPr/>
                <p:nvPr/>
              </p:nvSpPr>
              <p:spPr>
                <a:xfrm rot="2700000">
                  <a:off x="6220799"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Дуга 37"/>
                <p:cNvSpPr/>
                <p:nvPr/>
              </p:nvSpPr>
              <p:spPr>
                <a:xfrm rot="2700000">
                  <a:off x="6373199"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Дуга 38"/>
                <p:cNvSpPr/>
                <p:nvPr/>
              </p:nvSpPr>
              <p:spPr>
                <a:xfrm rot="2700000">
                  <a:off x="6374838" y="757273"/>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0" name="Дуга 39"/>
                <p:cNvSpPr/>
                <p:nvPr/>
              </p:nvSpPr>
              <p:spPr>
                <a:xfrm rot="2700000">
                  <a:off x="6527238"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1" name="Дуга 40"/>
                <p:cNvSpPr/>
                <p:nvPr/>
              </p:nvSpPr>
              <p:spPr>
                <a:xfrm rot="2700000">
                  <a:off x="6526083" y="757274"/>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Дуга 41"/>
                <p:cNvSpPr/>
                <p:nvPr/>
              </p:nvSpPr>
              <p:spPr>
                <a:xfrm rot="2700000">
                  <a:off x="6678483" y="757275"/>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43" name="Группа 63"/>
                <p:cNvGrpSpPr/>
                <p:nvPr/>
              </p:nvGrpSpPr>
              <p:grpSpPr>
                <a:xfrm>
                  <a:off x="6682873" y="753078"/>
                  <a:ext cx="896211" cy="301649"/>
                  <a:chOff x="7204383" y="822096"/>
                  <a:chExt cx="896211" cy="301649"/>
                </a:xfrm>
              </p:grpSpPr>
              <p:sp>
                <p:nvSpPr>
                  <p:cNvPr id="44" name="Дуга 43"/>
                  <p:cNvSpPr/>
                  <p:nvPr/>
                </p:nvSpPr>
                <p:spPr>
                  <a:xfrm rot="2700000">
                    <a:off x="7197201" y="829278"/>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Дуга 44"/>
                  <p:cNvSpPr/>
                  <p:nvPr/>
                </p:nvSpPr>
                <p:spPr>
                  <a:xfrm rot="2700000">
                    <a:off x="7349601"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Дуга 45"/>
                  <p:cNvSpPr/>
                  <p:nvPr/>
                </p:nvSpPr>
                <p:spPr>
                  <a:xfrm rot="2700000">
                    <a:off x="7348446"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7" name="Дуга 46"/>
                  <p:cNvSpPr/>
                  <p:nvPr/>
                </p:nvSpPr>
                <p:spPr>
                  <a:xfrm rot="2700000">
                    <a:off x="7500846"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Дуга 47"/>
                  <p:cNvSpPr/>
                  <p:nvPr/>
                </p:nvSpPr>
                <p:spPr>
                  <a:xfrm rot="2700000">
                    <a:off x="7502485" y="829279"/>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9" name="Дуга 48"/>
                  <p:cNvSpPr/>
                  <p:nvPr/>
                </p:nvSpPr>
                <p:spPr>
                  <a:xfrm rot="2700000">
                    <a:off x="7654885"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Дуга 49"/>
                  <p:cNvSpPr/>
                  <p:nvPr/>
                </p:nvSpPr>
                <p:spPr>
                  <a:xfrm rot="2700000">
                    <a:off x="7653730" y="829280"/>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1" name="Дуга 50"/>
                  <p:cNvSpPr/>
                  <p:nvPr/>
                </p:nvSpPr>
                <p:spPr>
                  <a:xfrm rot="2700000">
                    <a:off x="7806130" y="829281"/>
                    <a:ext cx="301646" cy="287282"/>
                  </a:xfrm>
                  <a:prstGeom prst="arc">
                    <a:avLst>
                      <a:gd name="adj1" fmla="val 13750889"/>
                      <a:gd name="adj2" fmla="val 2661309"/>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sp>
        <p:nvSpPr>
          <p:cNvPr id="105" name="TextBox 104"/>
          <p:cNvSpPr txBox="1"/>
          <p:nvPr/>
        </p:nvSpPr>
        <p:spPr>
          <a:xfrm>
            <a:off x="3846540" y="1574671"/>
            <a:ext cx="3417923" cy="276999"/>
          </a:xfrm>
          <a:prstGeom prst="rect">
            <a:avLst/>
          </a:prstGeom>
          <a:noFill/>
        </p:spPr>
        <p:txBody>
          <a:bodyPr wrap="none" rtlCol="0">
            <a:spAutoFit/>
          </a:bodyPr>
          <a:lstStyle/>
          <a:p>
            <a:pPr algn="ctr"/>
            <a:r>
              <a:rPr lang="ru-RU" sz="1200" b="1" dirty="0" smtClean="0">
                <a:solidFill>
                  <a:schemeClr val="accent6">
                    <a:lumMod val="75000"/>
                  </a:schemeClr>
                </a:solidFill>
              </a:rPr>
              <a:t>Только канал управления (видео не передаётся)</a:t>
            </a:r>
          </a:p>
        </p:txBody>
      </p:sp>
      <p:sp>
        <p:nvSpPr>
          <p:cNvPr id="106" name="TextBox 105"/>
          <p:cNvSpPr txBox="1"/>
          <p:nvPr/>
        </p:nvSpPr>
        <p:spPr>
          <a:xfrm>
            <a:off x="1592376" y="1563638"/>
            <a:ext cx="1091902" cy="461665"/>
          </a:xfrm>
          <a:prstGeom prst="rect">
            <a:avLst/>
          </a:prstGeom>
          <a:noFill/>
        </p:spPr>
        <p:txBody>
          <a:bodyPr wrap="none" rtlCol="0">
            <a:spAutoFit/>
          </a:bodyPr>
          <a:lstStyle/>
          <a:p>
            <a:pPr algn="ctr"/>
            <a:r>
              <a:rPr lang="ru-RU" sz="1200" b="1" dirty="0" smtClean="0">
                <a:solidFill>
                  <a:schemeClr val="accent6">
                    <a:lumMod val="75000"/>
                  </a:schemeClr>
                </a:solidFill>
              </a:rPr>
              <a:t>БВС</a:t>
            </a:r>
          </a:p>
          <a:p>
            <a:pPr algn="ctr"/>
            <a:r>
              <a:rPr lang="ru-RU" sz="1200" b="1" dirty="0" smtClean="0">
                <a:solidFill>
                  <a:schemeClr val="accent6">
                    <a:lumMod val="75000"/>
                  </a:schemeClr>
                </a:solidFill>
              </a:rPr>
              <a:t>ретранслятор</a:t>
            </a:r>
          </a:p>
        </p:txBody>
      </p:sp>
      <p:cxnSp>
        <p:nvCxnSpPr>
          <p:cNvPr id="107" name="Прямая со стрелкой 106"/>
          <p:cNvCxnSpPr/>
          <p:nvPr/>
        </p:nvCxnSpPr>
        <p:spPr>
          <a:xfrm>
            <a:off x="467544" y="2355726"/>
            <a:ext cx="0" cy="158417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16200000">
            <a:off x="-91651" y="2930312"/>
            <a:ext cx="819328" cy="246221"/>
          </a:xfrm>
          <a:prstGeom prst="rect">
            <a:avLst/>
          </a:prstGeom>
          <a:noFill/>
        </p:spPr>
        <p:txBody>
          <a:bodyPr wrap="square" rtlCol="0">
            <a:spAutoFit/>
          </a:bodyPr>
          <a:lstStyle/>
          <a:p>
            <a:pPr algn="ctr"/>
            <a:r>
              <a:rPr lang="ru-RU" sz="1000" b="1" dirty="0" smtClean="0">
                <a:solidFill>
                  <a:schemeClr val="accent1">
                    <a:lumMod val="75000"/>
                  </a:schemeClr>
                </a:solidFill>
              </a:rPr>
              <a:t>2 000 м</a:t>
            </a:r>
          </a:p>
        </p:txBody>
      </p:sp>
      <p:cxnSp>
        <p:nvCxnSpPr>
          <p:cNvPr id="109" name="Прямая со стрелкой 108"/>
          <p:cNvCxnSpPr/>
          <p:nvPr/>
        </p:nvCxnSpPr>
        <p:spPr>
          <a:xfrm>
            <a:off x="7956376" y="2427734"/>
            <a:ext cx="0" cy="288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7164288" y="2931790"/>
            <a:ext cx="0" cy="792088"/>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a:off x="8532440" y="2427734"/>
            <a:ext cx="0" cy="1296144"/>
          </a:xfrm>
          <a:prstGeom prst="straightConnector1">
            <a:avLst/>
          </a:prstGeom>
          <a:ln w="25400">
            <a:solidFill>
              <a:srgbClr val="DC772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228184" y="2397537"/>
            <a:ext cx="1656184" cy="246221"/>
          </a:xfrm>
          <a:prstGeom prst="rect">
            <a:avLst/>
          </a:prstGeom>
          <a:noFill/>
        </p:spPr>
        <p:txBody>
          <a:bodyPr wrap="square" rtlCol="0">
            <a:spAutoFit/>
          </a:bodyPr>
          <a:lstStyle/>
          <a:p>
            <a:pPr algn="ctr"/>
            <a:r>
              <a:rPr lang="ru-RU" sz="1000" b="1" dirty="0" smtClean="0">
                <a:solidFill>
                  <a:srgbClr val="FF0000"/>
                </a:solidFill>
              </a:rPr>
              <a:t>Съёмка  ЧС  не возможна</a:t>
            </a:r>
          </a:p>
        </p:txBody>
      </p:sp>
      <p:sp>
        <p:nvSpPr>
          <p:cNvPr id="114" name="TextBox 113"/>
          <p:cNvSpPr txBox="1"/>
          <p:nvPr/>
        </p:nvSpPr>
        <p:spPr>
          <a:xfrm rot="16200000">
            <a:off x="7944653" y="2733167"/>
            <a:ext cx="1513556" cy="400110"/>
          </a:xfrm>
          <a:prstGeom prst="rect">
            <a:avLst/>
          </a:prstGeom>
          <a:noFill/>
        </p:spPr>
        <p:txBody>
          <a:bodyPr wrap="none" rtlCol="0">
            <a:spAutoFit/>
          </a:bodyPr>
          <a:lstStyle/>
          <a:p>
            <a:pPr algn="ctr"/>
            <a:r>
              <a:rPr lang="ru-RU" sz="1000" b="1" dirty="0" smtClean="0">
                <a:solidFill>
                  <a:srgbClr val="E08020"/>
                </a:solidFill>
              </a:rPr>
              <a:t>Съёмка с ограниченной</a:t>
            </a:r>
          </a:p>
          <a:p>
            <a:pPr algn="ctr"/>
            <a:r>
              <a:rPr lang="ru-RU" sz="1000" b="1" dirty="0" smtClean="0">
                <a:solidFill>
                  <a:srgbClr val="E08020"/>
                </a:solidFill>
              </a:rPr>
              <a:t>детальностью</a:t>
            </a:r>
          </a:p>
        </p:txBody>
      </p:sp>
      <p:sp>
        <p:nvSpPr>
          <p:cNvPr id="115" name="Полилиния 114"/>
          <p:cNvSpPr/>
          <p:nvPr/>
        </p:nvSpPr>
        <p:spPr>
          <a:xfrm>
            <a:off x="7740352" y="3706626"/>
            <a:ext cx="974785" cy="211347"/>
          </a:xfrm>
          <a:custGeom>
            <a:avLst/>
            <a:gdLst>
              <a:gd name="connsiteX0" fmla="*/ 0 w 8229600"/>
              <a:gd name="connsiteY0" fmla="*/ 708804 h 763438"/>
              <a:gd name="connsiteX1" fmla="*/ 3183147 w 8229600"/>
              <a:gd name="connsiteY1" fmla="*/ 708804 h 763438"/>
              <a:gd name="connsiteX2" fmla="*/ 4321834 w 8229600"/>
              <a:gd name="connsiteY2" fmla="*/ 381001 h 763438"/>
              <a:gd name="connsiteX3" fmla="*/ 4649638 w 8229600"/>
              <a:gd name="connsiteY3" fmla="*/ 501770 h 763438"/>
              <a:gd name="connsiteX4" fmla="*/ 5400136 w 8229600"/>
              <a:gd name="connsiteY4" fmla="*/ 665672 h 763438"/>
              <a:gd name="connsiteX5" fmla="*/ 5771072 w 8229600"/>
              <a:gd name="connsiteY5" fmla="*/ 363748 h 763438"/>
              <a:gd name="connsiteX6" fmla="*/ 5986732 w 8229600"/>
              <a:gd name="connsiteY6" fmla="*/ 18691 h 763438"/>
              <a:gd name="connsiteX7" fmla="*/ 6211019 w 8229600"/>
              <a:gd name="connsiteY7" fmla="*/ 251604 h 763438"/>
              <a:gd name="connsiteX8" fmla="*/ 6556075 w 8229600"/>
              <a:gd name="connsiteY8" fmla="*/ 406880 h 763438"/>
              <a:gd name="connsiteX9" fmla="*/ 6771736 w 8229600"/>
              <a:gd name="connsiteY9" fmla="*/ 553529 h 763438"/>
              <a:gd name="connsiteX10" fmla="*/ 7090913 w 8229600"/>
              <a:gd name="connsiteY10" fmla="*/ 536276 h 763438"/>
              <a:gd name="connsiteX11" fmla="*/ 7254815 w 8229600"/>
              <a:gd name="connsiteY11" fmla="*/ 458638 h 763438"/>
              <a:gd name="connsiteX12" fmla="*/ 7513607 w 8229600"/>
              <a:gd name="connsiteY12" fmla="*/ 605287 h 763438"/>
              <a:gd name="connsiteX13" fmla="*/ 7694762 w 8229600"/>
              <a:gd name="connsiteY13" fmla="*/ 579408 h 763438"/>
              <a:gd name="connsiteX14" fmla="*/ 7893170 w 8229600"/>
              <a:gd name="connsiteY14" fmla="*/ 639793 h 763438"/>
              <a:gd name="connsiteX15" fmla="*/ 8048445 w 8229600"/>
              <a:gd name="connsiteY15" fmla="*/ 639793 h 763438"/>
              <a:gd name="connsiteX16" fmla="*/ 8229600 w 8229600"/>
              <a:gd name="connsiteY16" fmla="*/ 458638 h 763438"/>
              <a:gd name="connsiteX0" fmla="*/ 0 w 5046453"/>
              <a:gd name="connsiteY0" fmla="*/ 708804 h 708804"/>
              <a:gd name="connsiteX1" fmla="*/ 1138687 w 5046453"/>
              <a:gd name="connsiteY1" fmla="*/ 381001 h 708804"/>
              <a:gd name="connsiteX2" fmla="*/ 1466491 w 5046453"/>
              <a:gd name="connsiteY2" fmla="*/ 501770 h 708804"/>
              <a:gd name="connsiteX3" fmla="*/ 2216989 w 5046453"/>
              <a:gd name="connsiteY3" fmla="*/ 665672 h 708804"/>
              <a:gd name="connsiteX4" fmla="*/ 2587925 w 5046453"/>
              <a:gd name="connsiteY4" fmla="*/ 363748 h 708804"/>
              <a:gd name="connsiteX5" fmla="*/ 2803585 w 5046453"/>
              <a:gd name="connsiteY5" fmla="*/ 18691 h 708804"/>
              <a:gd name="connsiteX6" fmla="*/ 3027872 w 5046453"/>
              <a:gd name="connsiteY6" fmla="*/ 251604 h 708804"/>
              <a:gd name="connsiteX7" fmla="*/ 3372928 w 5046453"/>
              <a:gd name="connsiteY7" fmla="*/ 406880 h 708804"/>
              <a:gd name="connsiteX8" fmla="*/ 3588589 w 5046453"/>
              <a:gd name="connsiteY8" fmla="*/ 553529 h 708804"/>
              <a:gd name="connsiteX9" fmla="*/ 3907766 w 5046453"/>
              <a:gd name="connsiteY9" fmla="*/ 536276 h 708804"/>
              <a:gd name="connsiteX10" fmla="*/ 4071668 w 5046453"/>
              <a:gd name="connsiteY10" fmla="*/ 458638 h 708804"/>
              <a:gd name="connsiteX11" fmla="*/ 4330460 w 5046453"/>
              <a:gd name="connsiteY11" fmla="*/ 605287 h 708804"/>
              <a:gd name="connsiteX12" fmla="*/ 4511615 w 5046453"/>
              <a:gd name="connsiteY12" fmla="*/ 579408 h 708804"/>
              <a:gd name="connsiteX13" fmla="*/ 4710023 w 5046453"/>
              <a:gd name="connsiteY13" fmla="*/ 639793 h 708804"/>
              <a:gd name="connsiteX14" fmla="*/ 4865298 w 5046453"/>
              <a:gd name="connsiteY14" fmla="*/ 639793 h 708804"/>
              <a:gd name="connsiteX15" fmla="*/ 5046453 w 5046453"/>
              <a:gd name="connsiteY15" fmla="*/ 458638 h 708804"/>
              <a:gd name="connsiteX0" fmla="*/ 0 w 3907766"/>
              <a:gd name="connsiteY0" fmla="*/ 381001 h 688676"/>
              <a:gd name="connsiteX1" fmla="*/ 327804 w 3907766"/>
              <a:gd name="connsiteY1" fmla="*/ 501770 h 688676"/>
              <a:gd name="connsiteX2" fmla="*/ 1078302 w 3907766"/>
              <a:gd name="connsiteY2" fmla="*/ 665672 h 688676"/>
              <a:gd name="connsiteX3" fmla="*/ 1449238 w 3907766"/>
              <a:gd name="connsiteY3" fmla="*/ 363748 h 688676"/>
              <a:gd name="connsiteX4" fmla="*/ 1664898 w 3907766"/>
              <a:gd name="connsiteY4" fmla="*/ 18691 h 688676"/>
              <a:gd name="connsiteX5" fmla="*/ 1889185 w 3907766"/>
              <a:gd name="connsiteY5" fmla="*/ 251604 h 688676"/>
              <a:gd name="connsiteX6" fmla="*/ 2234241 w 3907766"/>
              <a:gd name="connsiteY6" fmla="*/ 406880 h 688676"/>
              <a:gd name="connsiteX7" fmla="*/ 2449902 w 3907766"/>
              <a:gd name="connsiteY7" fmla="*/ 553529 h 688676"/>
              <a:gd name="connsiteX8" fmla="*/ 2769079 w 3907766"/>
              <a:gd name="connsiteY8" fmla="*/ 536276 h 688676"/>
              <a:gd name="connsiteX9" fmla="*/ 2932981 w 3907766"/>
              <a:gd name="connsiteY9" fmla="*/ 458638 h 688676"/>
              <a:gd name="connsiteX10" fmla="*/ 3191773 w 3907766"/>
              <a:gd name="connsiteY10" fmla="*/ 605287 h 688676"/>
              <a:gd name="connsiteX11" fmla="*/ 3372928 w 3907766"/>
              <a:gd name="connsiteY11" fmla="*/ 579408 h 688676"/>
              <a:gd name="connsiteX12" fmla="*/ 3571336 w 3907766"/>
              <a:gd name="connsiteY12" fmla="*/ 639793 h 688676"/>
              <a:gd name="connsiteX13" fmla="*/ 3726611 w 3907766"/>
              <a:gd name="connsiteY13" fmla="*/ 639793 h 688676"/>
              <a:gd name="connsiteX14" fmla="*/ 3907766 w 3907766"/>
              <a:gd name="connsiteY14" fmla="*/ 458638 h 688676"/>
              <a:gd name="connsiteX0" fmla="*/ 0 w 3579962"/>
              <a:gd name="connsiteY0" fmla="*/ 501770 h 688676"/>
              <a:gd name="connsiteX1" fmla="*/ 750498 w 3579962"/>
              <a:gd name="connsiteY1" fmla="*/ 665672 h 688676"/>
              <a:gd name="connsiteX2" fmla="*/ 1121434 w 3579962"/>
              <a:gd name="connsiteY2" fmla="*/ 363748 h 688676"/>
              <a:gd name="connsiteX3" fmla="*/ 1337094 w 3579962"/>
              <a:gd name="connsiteY3" fmla="*/ 18691 h 688676"/>
              <a:gd name="connsiteX4" fmla="*/ 1561381 w 3579962"/>
              <a:gd name="connsiteY4" fmla="*/ 251604 h 688676"/>
              <a:gd name="connsiteX5" fmla="*/ 1906437 w 3579962"/>
              <a:gd name="connsiteY5" fmla="*/ 406880 h 688676"/>
              <a:gd name="connsiteX6" fmla="*/ 2122098 w 3579962"/>
              <a:gd name="connsiteY6" fmla="*/ 553529 h 688676"/>
              <a:gd name="connsiteX7" fmla="*/ 2441275 w 3579962"/>
              <a:gd name="connsiteY7" fmla="*/ 536276 h 688676"/>
              <a:gd name="connsiteX8" fmla="*/ 2605177 w 3579962"/>
              <a:gd name="connsiteY8" fmla="*/ 458638 h 688676"/>
              <a:gd name="connsiteX9" fmla="*/ 2863969 w 3579962"/>
              <a:gd name="connsiteY9" fmla="*/ 605287 h 688676"/>
              <a:gd name="connsiteX10" fmla="*/ 3045124 w 3579962"/>
              <a:gd name="connsiteY10" fmla="*/ 579408 h 688676"/>
              <a:gd name="connsiteX11" fmla="*/ 3243532 w 3579962"/>
              <a:gd name="connsiteY11" fmla="*/ 639793 h 688676"/>
              <a:gd name="connsiteX12" fmla="*/ 3398807 w 3579962"/>
              <a:gd name="connsiteY12" fmla="*/ 639793 h 688676"/>
              <a:gd name="connsiteX13" fmla="*/ 3579962 w 3579962"/>
              <a:gd name="connsiteY13" fmla="*/ 458638 h 688676"/>
              <a:gd name="connsiteX0" fmla="*/ 0 w 2829464"/>
              <a:gd name="connsiteY0" fmla="*/ 665672 h 669985"/>
              <a:gd name="connsiteX1" fmla="*/ 370936 w 2829464"/>
              <a:gd name="connsiteY1" fmla="*/ 363748 h 669985"/>
              <a:gd name="connsiteX2" fmla="*/ 586596 w 2829464"/>
              <a:gd name="connsiteY2" fmla="*/ 18691 h 669985"/>
              <a:gd name="connsiteX3" fmla="*/ 810883 w 2829464"/>
              <a:gd name="connsiteY3" fmla="*/ 251604 h 669985"/>
              <a:gd name="connsiteX4" fmla="*/ 1155939 w 2829464"/>
              <a:gd name="connsiteY4" fmla="*/ 406880 h 669985"/>
              <a:gd name="connsiteX5" fmla="*/ 1371600 w 2829464"/>
              <a:gd name="connsiteY5" fmla="*/ 553529 h 669985"/>
              <a:gd name="connsiteX6" fmla="*/ 1690777 w 2829464"/>
              <a:gd name="connsiteY6" fmla="*/ 536276 h 669985"/>
              <a:gd name="connsiteX7" fmla="*/ 1854679 w 2829464"/>
              <a:gd name="connsiteY7" fmla="*/ 458638 h 669985"/>
              <a:gd name="connsiteX8" fmla="*/ 2113471 w 2829464"/>
              <a:gd name="connsiteY8" fmla="*/ 605287 h 669985"/>
              <a:gd name="connsiteX9" fmla="*/ 2294626 w 2829464"/>
              <a:gd name="connsiteY9" fmla="*/ 579408 h 669985"/>
              <a:gd name="connsiteX10" fmla="*/ 2493034 w 2829464"/>
              <a:gd name="connsiteY10" fmla="*/ 639793 h 669985"/>
              <a:gd name="connsiteX11" fmla="*/ 2648309 w 2829464"/>
              <a:gd name="connsiteY11" fmla="*/ 639793 h 669985"/>
              <a:gd name="connsiteX12" fmla="*/ 2829464 w 2829464"/>
              <a:gd name="connsiteY12" fmla="*/ 458638 h 669985"/>
              <a:gd name="connsiteX0" fmla="*/ 0 w 2458528"/>
              <a:gd name="connsiteY0" fmla="*/ 363748 h 669985"/>
              <a:gd name="connsiteX1" fmla="*/ 215660 w 2458528"/>
              <a:gd name="connsiteY1" fmla="*/ 18691 h 669985"/>
              <a:gd name="connsiteX2" fmla="*/ 439947 w 2458528"/>
              <a:gd name="connsiteY2" fmla="*/ 251604 h 669985"/>
              <a:gd name="connsiteX3" fmla="*/ 785003 w 2458528"/>
              <a:gd name="connsiteY3" fmla="*/ 406880 h 669985"/>
              <a:gd name="connsiteX4" fmla="*/ 1000664 w 2458528"/>
              <a:gd name="connsiteY4" fmla="*/ 553529 h 669985"/>
              <a:gd name="connsiteX5" fmla="*/ 1319841 w 2458528"/>
              <a:gd name="connsiteY5" fmla="*/ 536276 h 669985"/>
              <a:gd name="connsiteX6" fmla="*/ 1483743 w 2458528"/>
              <a:gd name="connsiteY6" fmla="*/ 458638 h 669985"/>
              <a:gd name="connsiteX7" fmla="*/ 1742535 w 2458528"/>
              <a:gd name="connsiteY7" fmla="*/ 605287 h 669985"/>
              <a:gd name="connsiteX8" fmla="*/ 1923690 w 2458528"/>
              <a:gd name="connsiteY8" fmla="*/ 579408 h 669985"/>
              <a:gd name="connsiteX9" fmla="*/ 2122098 w 2458528"/>
              <a:gd name="connsiteY9" fmla="*/ 639793 h 669985"/>
              <a:gd name="connsiteX10" fmla="*/ 2277373 w 2458528"/>
              <a:gd name="connsiteY10" fmla="*/ 639793 h 669985"/>
              <a:gd name="connsiteX11" fmla="*/ 2458528 w 2458528"/>
              <a:gd name="connsiteY11" fmla="*/ 458638 h 669985"/>
              <a:gd name="connsiteX0" fmla="*/ 0 w 2242868"/>
              <a:gd name="connsiteY0" fmla="*/ 18691 h 669985"/>
              <a:gd name="connsiteX1" fmla="*/ 224287 w 2242868"/>
              <a:gd name="connsiteY1" fmla="*/ 251604 h 669985"/>
              <a:gd name="connsiteX2" fmla="*/ 569343 w 2242868"/>
              <a:gd name="connsiteY2" fmla="*/ 406880 h 669985"/>
              <a:gd name="connsiteX3" fmla="*/ 785004 w 2242868"/>
              <a:gd name="connsiteY3" fmla="*/ 553529 h 669985"/>
              <a:gd name="connsiteX4" fmla="*/ 1104181 w 2242868"/>
              <a:gd name="connsiteY4" fmla="*/ 536276 h 669985"/>
              <a:gd name="connsiteX5" fmla="*/ 1268083 w 2242868"/>
              <a:gd name="connsiteY5" fmla="*/ 458638 h 669985"/>
              <a:gd name="connsiteX6" fmla="*/ 1526875 w 2242868"/>
              <a:gd name="connsiteY6" fmla="*/ 605287 h 669985"/>
              <a:gd name="connsiteX7" fmla="*/ 1708030 w 2242868"/>
              <a:gd name="connsiteY7" fmla="*/ 579408 h 669985"/>
              <a:gd name="connsiteX8" fmla="*/ 1906438 w 2242868"/>
              <a:gd name="connsiteY8" fmla="*/ 639793 h 669985"/>
              <a:gd name="connsiteX9" fmla="*/ 2061713 w 2242868"/>
              <a:gd name="connsiteY9" fmla="*/ 639793 h 669985"/>
              <a:gd name="connsiteX10" fmla="*/ 2242868 w 2242868"/>
              <a:gd name="connsiteY10" fmla="*/ 458638 h 669985"/>
              <a:gd name="connsiteX0" fmla="*/ 0 w 2018581"/>
              <a:gd name="connsiteY0" fmla="*/ 0 h 418381"/>
              <a:gd name="connsiteX1" fmla="*/ 345056 w 2018581"/>
              <a:gd name="connsiteY1" fmla="*/ 155276 h 418381"/>
              <a:gd name="connsiteX2" fmla="*/ 560717 w 2018581"/>
              <a:gd name="connsiteY2" fmla="*/ 301925 h 418381"/>
              <a:gd name="connsiteX3" fmla="*/ 879894 w 2018581"/>
              <a:gd name="connsiteY3" fmla="*/ 284672 h 418381"/>
              <a:gd name="connsiteX4" fmla="*/ 1043796 w 2018581"/>
              <a:gd name="connsiteY4" fmla="*/ 207034 h 418381"/>
              <a:gd name="connsiteX5" fmla="*/ 1302588 w 2018581"/>
              <a:gd name="connsiteY5" fmla="*/ 353683 h 418381"/>
              <a:gd name="connsiteX6" fmla="*/ 1483743 w 2018581"/>
              <a:gd name="connsiteY6" fmla="*/ 327804 h 418381"/>
              <a:gd name="connsiteX7" fmla="*/ 1682151 w 2018581"/>
              <a:gd name="connsiteY7" fmla="*/ 388189 h 418381"/>
              <a:gd name="connsiteX8" fmla="*/ 1837426 w 2018581"/>
              <a:gd name="connsiteY8" fmla="*/ 388189 h 418381"/>
              <a:gd name="connsiteX9" fmla="*/ 2018581 w 2018581"/>
              <a:gd name="connsiteY9" fmla="*/ 207034 h 418381"/>
              <a:gd name="connsiteX0" fmla="*/ 0 w 1673525"/>
              <a:gd name="connsiteY0" fmla="*/ 0 h 263105"/>
              <a:gd name="connsiteX1" fmla="*/ 215661 w 1673525"/>
              <a:gd name="connsiteY1" fmla="*/ 146649 h 263105"/>
              <a:gd name="connsiteX2" fmla="*/ 534838 w 1673525"/>
              <a:gd name="connsiteY2" fmla="*/ 129396 h 263105"/>
              <a:gd name="connsiteX3" fmla="*/ 698740 w 1673525"/>
              <a:gd name="connsiteY3" fmla="*/ 51758 h 263105"/>
              <a:gd name="connsiteX4" fmla="*/ 957532 w 1673525"/>
              <a:gd name="connsiteY4" fmla="*/ 198407 h 263105"/>
              <a:gd name="connsiteX5" fmla="*/ 1138687 w 1673525"/>
              <a:gd name="connsiteY5" fmla="*/ 172528 h 263105"/>
              <a:gd name="connsiteX6" fmla="*/ 1337095 w 1673525"/>
              <a:gd name="connsiteY6" fmla="*/ 232913 h 263105"/>
              <a:gd name="connsiteX7" fmla="*/ 1492370 w 1673525"/>
              <a:gd name="connsiteY7" fmla="*/ 232913 h 263105"/>
              <a:gd name="connsiteX8" fmla="*/ 1673525 w 1673525"/>
              <a:gd name="connsiteY8" fmla="*/ 51758 h 263105"/>
              <a:gd name="connsiteX0" fmla="*/ 0 w 1457864"/>
              <a:gd name="connsiteY0" fmla="*/ 106393 h 222849"/>
              <a:gd name="connsiteX1" fmla="*/ 319177 w 1457864"/>
              <a:gd name="connsiteY1" fmla="*/ 89140 h 222849"/>
              <a:gd name="connsiteX2" fmla="*/ 483079 w 1457864"/>
              <a:gd name="connsiteY2" fmla="*/ 11502 h 222849"/>
              <a:gd name="connsiteX3" fmla="*/ 741871 w 1457864"/>
              <a:gd name="connsiteY3" fmla="*/ 158151 h 222849"/>
              <a:gd name="connsiteX4" fmla="*/ 923026 w 1457864"/>
              <a:gd name="connsiteY4" fmla="*/ 132272 h 222849"/>
              <a:gd name="connsiteX5" fmla="*/ 1121434 w 1457864"/>
              <a:gd name="connsiteY5" fmla="*/ 192657 h 222849"/>
              <a:gd name="connsiteX6" fmla="*/ 1276709 w 1457864"/>
              <a:gd name="connsiteY6" fmla="*/ 192657 h 222849"/>
              <a:gd name="connsiteX7" fmla="*/ 1457864 w 1457864"/>
              <a:gd name="connsiteY7" fmla="*/ 11502 h 222849"/>
              <a:gd name="connsiteX0" fmla="*/ 0 w 1138687"/>
              <a:gd name="connsiteY0" fmla="*/ 89140 h 222849"/>
              <a:gd name="connsiteX1" fmla="*/ 163902 w 1138687"/>
              <a:gd name="connsiteY1" fmla="*/ 11502 h 222849"/>
              <a:gd name="connsiteX2" fmla="*/ 422694 w 1138687"/>
              <a:gd name="connsiteY2" fmla="*/ 158151 h 222849"/>
              <a:gd name="connsiteX3" fmla="*/ 603849 w 1138687"/>
              <a:gd name="connsiteY3" fmla="*/ 132272 h 222849"/>
              <a:gd name="connsiteX4" fmla="*/ 802257 w 1138687"/>
              <a:gd name="connsiteY4" fmla="*/ 192657 h 222849"/>
              <a:gd name="connsiteX5" fmla="*/ 957532 w 1138687"/>
              <a:gd name="connsiteY5" fmla="*/ 192657 h 222849"/>
              <a:gd name="connsiteX6" fmla="*/ 1138687 w 1138687"/>
              <a:gd name="connsiteY6" fmla="*/ 11502 h 222849"/>
              <a:gd name="connsiteX0" fmla="*/ 0 w 974785"/>
              <a:gd name="connsiteY0" fmla="*/ 0 h 211347"/>
              <a:gd name="connsiteX1" fmla="*/ 258792 w 974785"/>
              <a:gd name="connsiteY1" fmla="*/ 146649 h 211347"/>
              <a:gd name="connsiteX2" fmla="*/ 439947 w 974785"/>
              <a:gd name="connsiteY2" fmla="*/ 120770 h 211347"/>
              <a:gd name="connsiteX3" fmla="*/ 638355 w 974785"/>
              <a:gd name="connsiteY3" fmla="*/ 181155 h 211347"/>
              <a:gd name="connsiteX4" fmla="*/ 793630 w 974785"/>
              <a:gd name="connsiteY4" fmla="*/ 181155 h 211347"/>
              <a:gd name="connsiteX5" fmla="*/ 974785 w 974785"/>
              <a:gd name="connsiteY5" fmla="*/ 0 h 2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85" h="211347">
                <a:moveTo>
                  <a:pt x="0" y="0"/>
                </a:moveTo>
                <a:cubicBezTo>
                  <a:pt x="70449" y="11502"/>
                  <a:pt x="185468" y="126521"/>
                  <a:pt x="258792" y="146649"/>
                </a:cubicBezTo>
                <a:cubicBezTo>
                  <a:pt x="332116" y="166777"/>
                  <a:pt x="376687" y="115019"/>
                  <a:pt x="439947" y="120770"/>
                </a:cubicBezTo>
                <a:cubicBezTo>
                  <a:pt x="503208" y="126521"/>
                  <a:pt x="579408" y="171091"/>
                  <a:pt x="638355" y="181155"/>
                </a:cubicBezTo>
                <a:cubicBezTo>
                  <a:pt x="697302" y="191219"/>
                  <a:pt x="737558" y="211347"/>
                  <a:pt x="793630" y="181155"/>
                </a:cubicBezTo>
                <a:cubicBezTo>
                  <a:pt x="849702" y="150963"/>
                  <a:pt x="912243" y="75481"/>
                  <a:pt x="974785" y="0"/>
                </a:cubicBezTo>
              </a:path>
            </a:pathLst>
          </a:cu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 name="Полилиния 115"/>
          <p:cNvSpPr/>
          <p:nvPr/>
        </p:nvSpPr>
        <p:spPr>
          <a:xfrm>
            <a:off x="467544" y="3966191"/>
            <a:ext cx="2088232" cy="45719"/>
          </a:xfrm>
          <a:custGeom>
            <a:avLst/>
            <a:gdLst>
              <a:gd name="connsiteX0" fmla="*/ 0 w 8229600"/>
              <a:gd name="connsiteY0" fmla="*/ 708804 h 763438"/>
              <a:gd name="connsiteX1" fmla="*/ 3183147 w 8229600"/>
              <a:gd name="connsiteY1" fmla="*/ 708804 h 763438"/>
              <a:gd name="connsiteX2" fmla="*/ 4321834 w 8229600"/>
              <a:gd name="connsiteY2" fmla="*/ 381001 h 763438"/>
              <a:gd name="connsiteX3" fmla="*/ 4649638 w 8229600"/>
              <a:gd name="connsiteY3" fmla="*/ 501770 h 763438"/>
              <a:gd name="connsiteX4" fmla="*/ 5400136 w 8229600"/>
              <a:gd name="connsiteY4" fmla="*/ 665672 h 763438"/>
              <a:gd name="connsiteX5" fmla="*/ 5771072 w 8229600"/>
              <a:gd name="connsiteY5" fmla="*/ 363748 h 763438"/>
              <a:gd name="connsiteX6" fmla="*/ 5986732 w 8229600"/>
              <a:gd name="connsiteY6" fmla="*/ 18691 h 763438"/>
              <a:gd name="connsiteX7" fmla="*/ 6211019 w 8229600"/>
              <a:gd name="connsiteY7" fmla="*/ 251604 h 763438"/>
              <a:gd name="connsiteX8" fmla="*/ 6556075 w 8229600"/>
              <a:gd name="connsiteY8" fmla="*/ 406880 h 763438"/>
              <a:gd name="connsiteX9" fmla="*/ 6771736 w 8229600"/>
              <a:gd name="connsiteY9" fmla="*/ 553529 h 763438"/>
              <a:gd name="connsiteX10" fmla="*/ 7090913 w 8229600"/>
              <a:gd name="connsiteY10" fmla="*/ 536276 h 763438"/>
              <a:gd name="connsiteX11" fmla="*/ 7254815 w 8229600"/>
              <a:gd name="connsiteY11" fmla="*/ 458638 h 763438"/>
              <a:gd name="connsiteX12" fmla="*/ 7513607 w 8229600"/>
              <a:gd name="connsiteY12" fmla="*/ 605287 h 763438"/>
              <a:gd name="connsiteX13" fmla="*/ 7694762 w 8229600"/>
              <a:gd name="connsiteY13" fmla="*/ 579408 h 763438"/>
              <a:gd name="connsiteX14" fmla="*/ 7893170 w 8229600"/>
              <a:gd name="connsiteY14" fmla="*/ 639793 h 763438"/>
              <a:gd name="connsiteX15" fmla="*/ 8048445 w 8229600"/>
              <a:gd name="connsiteY15" fmla="*/ 639793 h 763438"/>
              <a:gd name="connsiteX16" fmla="*/ 8229600 w 8229600"/>
              <a:gd name="connsiteY16" fmla="*/ 458638 h 763438"/>
              <a:gd name="connsiteX0" fmla="*/ 0 w 8048445"/>
              <a:gd name="connsiteY0" fmla="*/ 708804 h 763438"/>
              <a:gd name="connsiteX1" fmla="*/ 3183147 w 8048445"/>
              <a:gd name="connsiteY1" fmla="*/ 708804 h 763438"/>
              <a:gd name="connsiteX2" fmla="*/ 4321834 w 8048445"/>
              <a:gd name="connsiteY2" fmla="*/ 381001 h 763438"/>
              <a:gd name="connsiteX3" fmla="*/ 4649638 w 8048445"/>
              <a:gd name="connsiteY3" fmla="*/ 501770 h 763438"/>
              <a:gd name="connsiteX4" fmla="*/ 5400136 w 8048445"/>
              <a:gd name="connsiteY4" fmla="*/ 665672 h 763438"/>
              <a:gd name="connsiteX5" fmla="*/ 5771072 w 8048445"/>
              <a:gd name="connsiteY5" fmla="*/ 363748 h 763438"/>
              <a:gd name="connsiteX6" fmla="*/ 5986732 w 8048445"/>
              <a:gd name="connsiteY6" fmla="*/ 18691 h 763438"/>
              <a:gd name="connsiteX7" fmla="*/ 6211019 w 8048445"/>
              <a:gd name="connsiteY7" fmla="*/ 251604 h 763438"/>
              <a:gd name="connsiteX8" fmla="*/ 6556075 w 8048445"/>
              <a:gd name="connsiteY8" fmla="*/ 406880 h 763438"/>
              <a:gd name="connsiteX9" fmla="*/ 6771736 w 8048445"/>
              <a:gd name="connsiteY9" fmla="*/ 553529 h 763438"/>
              <a:gd name="connsiteX10" fmla="*/ 7090913 w 8048445"/>
              <a:gd name="connsiteY10" fmla="*/ 536276 h 763438"/>
              <a:gd name="connsiteX11" fmla="*/ 7254815 w 8048445"/>
              <a:gd name="connsiteY11" fmla="*/ 458638 h 763438"/>
              <a:gd name="connsiteX12" fmla="*/ 7513607 w 8048445"/>
              <a:gd name="connsiteY12" fmla="*/ 605287 h 763438"/>
              <a:gd name="connsiteX13" fmla="*/ 7694762 w 8048445"/>
              <a:gd name="connsiteY13" fmla="*/ 579408 h 763438"/>
              <a:gd name="connsiteX14" fmla="*/ 7893170 w 8048445"/>
              <a:gd name="connsiteY14" fmla="*/ 639793 h 763438"/>
              <a:gd name="connsiteX15" fmla="*/ 8048445 w 8048445"/>
              <a:gd name="connsiteY15" fmla="*/ 639793 h 763438"/>
              <a:gd name="connsiteX0" fmla="*/ 0 w 7893170"/>
              <a:gd name="connsiteY0" fmla="*/ 708804 h 763438"/>
              <a:gd name="connsiteX1" fmla="*/ 3183147 w 7893170"/>
              <a:gd name="connsiteY1" fmla="*/ 708804 h 763438"/>
              <a:gd name="connsiteX2" fmla="*/ 4321834 w 7893170"/>
              <a:gd name="connsiteY2" fmla="*/ 381001 h 763438"/>
              <a:gd name="connsiteX3" fmla="*/ 4649638 w 7893170"/>
              <a:gd name="connsiteY3" fmla="*/ 501770 h 763438"/>
              <a:gd name="connsiteX4" fmla="*/ 5400136 w 7893170"/>
              <a:gd name="connsiteY4" fmla="*/ 665672 h 763438"/>
              <a:gd name="connsiteX5" fmla="*/ 5771072 w 7893170"/>
              <a:gd name="connsiteY5" fmla="*/ 363748 h 763438"/>
              <a:gd name="connsiteX6" fmla="*/ 5986732 w 7893170"/>
              <a:gd name="connsiteY6" fmla="*/ 18691 h 763438"/>
              <a:gd name="connsiteX7" fmla="*/ 6211019 w 7893170"/>
              <a:gd name="connsiteY7" fmla="*/ 251604 h 763438"/>
              <a:gd name="connsiteX8" fmla="*/ 6556075 w 7893170"/>
              <a:gd name="connsiteY8" fmla="*/ 406880 h 763438"/>
              <a:gd name="connsiteX9" fmla="*/ 6771736 w 7893170"/>
              <a:gd name="connsiteY9" fmla="*/ 553529 h 763438"/>
              <a:gd name="connsiteX10" fmla="*/ 7090913 w 7893170"/>
              <a:gd name="connsiteY10" fmla="*/ 536276 h 763438"/>
              <a:gd name="connsiteX11" fmla="*/ 7254815 w 7893170"/>
              <a:gd name="connsiteY11" fmla="*/ 458638 h 763438"/>
              <a:gd name="connsiteX12" fmla="*/ 7513607 w 7893170"/>
              <a:gd name="connsiteY12" fmla="*/ 605287 h 763438"/>
              <a:gd name="connsiteX13" fmla="*/ 7694762 w 7893170"/>
              <a:gd name="connsiteY13" fmla="*/ 579408 h 763438"/>
              <a:gd name="connsiteX14" fmla="*/ 7893170 w 7893170"/>
              <a:gd name="connsiteY14" fmla="*/ 639793 h 763438"/>
              <a:gd name="connsiteX0" fmla="*/ 0 w 7694762"/>
              <a:gd name="connsiteY0" fmla="*/ 708804 h 763438"/>
              <a:gd name="connsiteX1" fmla="*/ 3183147 w 7694762"/>
              <a:gd name="connsiteY1" fmla="*/ 708804 h 763438"/>
              <a:gd name="connsiteX2" fmla="*/ 4321834 w 7694762"/>
              <a:gd name="connsiteY2" fmla="*/ 381001 h 763438"/>
              <a:gd name="connsiteX3" fmla="*/ 4649638 w 7694762"/>
              <a:gd name="connsiteY3" fmla="*/ 501770 h 763438"/>
              <a:gd name="connsiteX4" fmla="*/ 5400136 w 7694762"/>
              <a:gd name="connsiteY4" fmla="*/ 665672 h 763438"/>
              <a:gd name="connsiteX5" fmla="*/ 5771072 w 7694762"/>
              <a:gd name="connsiteY5" fmla="*/ 363748 h 763438"/>
              <a:gd name="connsiteX6" fmla="*/ 5986732 w 7694762"/>
              <a:gd name="connsiteY6" fmla="*/ 18691 h 763438"/>
              <a:gd name="connsiteX7" fmla="*/ 6211019 w 7694762"/>
              <a:gd name="connsiteY7" fmla="*/ 251604 h 763438"/>
              <a:gd name="connsiteX8" fmla="*/ 6556075 w 7694762"/>
              <a:gd name="connsiteY8" fmla="*/ 406880 h 763438"/>
              <a:gd name="connsiteX9" fmla="*/ 6771736 w 7694762"/>
              <a:gd name="connsiteY9" fmla="*/ 553529 h 763438"/>
              <a:gd name="connsiteX10" fmla="*/ 7090913 w 7694762"/>
              <a:gd name="connsiteY10" fmla="*/ 536276 h 763438"/>
              <a:gd name="connsiteX11" fmla="*/ 7254815 w 7694762"/>
              <a:gd name="connsiteY11" fmla="*/ 458638 h 763438"/>
              <a:gd name="connsiteX12" fmla="*/ 7513607 w 7694762"/>
              <a:gd name="connsiteY12" fmla="*/ 605287 h 763438"/>
              <a:gd name="connsiteX13" fmla="*/ 7694762 w 7694762"/>
              <a:gd name="connsiteY13" fmla="*/ 579408 h 763438"/>
              <a:gd name="connsiteX0" fmla="*/ 0 w 7513607"/>
              <a:gd name="connsiteY0" fmla="*/ 708804 h 763438"/>
              <a:gd name="connsiteX1" fmla="*/ 3183147 w 7513607"/>
              <a:gd name="connsiteY1" fmla="*/ 708804 h 763438"/>
              <a:gd name="connsiteX2" fmla="*/ 4321834 w 7513607"/>
              <a:gd name="connsiteY2" fmla="*/ 381001 h 763438"/>
              <a:gd name="connsiteX3" fmla="*/ 4649638 w 7513607"/>
              <a:gd name="connsiteY3" fmla="*/ 501770 h 763438"/>
              <a:gd name="connsiteX4" fmla="*/ 5400136 w 7513607"/>
              <a:gd name="connsiteY4" fmla="*/ 665672 h 763438"/>
              <a:gd name="connsiteX5" fmla="*/ 5771072 w 7513607"/>
              <a:gd name="connsiteY5" fmla="*/ 363748 h 763438"/>
              <a:gd name="connsiteX6" fmla="*/ 5986732 w 7513607"/>
              <a:gd name="connsiteY6" fmla="*/ 18691 h 763438"/>
              <a:gd name="connsiteX7" fmla="*/ 6211019 w 7513607"/>
              <a:gd name="connsiteY7" fmla="*/ 251604 h 763438"/>
              <a:gd name="connsiteX8" fmla="*/ 6556075 w 7513607"/>
              <a:gd name="connsiteY8" fmla="*/ 406880 h 763438"/>
              <a:gd name="connsiteX9" fmla="*/ 6771736 w 7513607"/>
              <a:gd name="connsiteY9" fmla="*/ 553529 h 763438"/>
              <a:gd name="connsiteX10" fmla="*/ 7090913 w 7513607"/>
              <a:gd name="connsiteY10" fmla="*/ 536276 h 763438"/>
              <a:gd name="connsiteX11" fmla="*/ 7254815 w 7513607"/>
              <a:gd name="connsiteY11" fmla="*/ 458638 h 763438"/>
              <a:gd name="connsiteX12" fmla="*/ 7513607 w 7513607"/>
              <a:gd name="connsiteY12" fmla="*/ 605287 h 763438"/>
              <a:gd name="connsiteX0" fmla="*/ 0 w 7254815"/>
              <a:gd name="connsiteY0" fmla="*/ 708804 h 763438"/>
              <a:gd name="connsiteX1" fmla="*/ 3183147 w 7254815"/>
              <a:gd name="connsiteY1" fmla="*/ 708804 h 763438"/>
              <a:gd name="connsiteX2" fmla="*/ 4321834 w 7254815"/>
              <a:gd name="connsiteY2" fmla="*/ 381001 h 763438"/>
              <a:gd name="connsiteX3" fmla="*/ 4649638 w 7254815"/>
              <a:gd name="connsiteY3" fmla="*/ 501770 h 763438"/>
              <a:gd name="connsiteX4" fmla="*/ 5400136 w 7254815"/>
              <a:gd name="connsiteY4" fmla="*/ 665672 h 763438"/>
              <a:gd name="connsiteX5" fmla="*/ 5771072 w 7254815"/>
              <a:gd name="connsiteY5" fmla="*/ 363748 h 763438"/>
              <a:gd name="connsiteX6" fmla="*/ 5986732 w 7254815"/>
              <a:gd name="connsiteY6" fmla="*/ 18691 h 763438"/>
              <a:gd name="connsiteX7" fmla="*/ 6211019 w 7254815"/>
              <a:gd name="connsiteY7" fmla="*/ 251604 h 763438"/>
              <a:gd name="connsiteX8" fmla="*/ 6556075 w 7254815"/>
              <a:gd name="connsiteY8" fmla="*/ 406880 h 763438"/>
              <a:gd name="connsiteX9" fmla="*/ 6771736 w 7254815"/>
              <a:gd name="connsiteY9" fmla="*/ 553529 h 763438"/>
              <a:gd name="connsiteX10" fmla="*/ 7090913 w 7254815"/>
              <a:gd name="connsiteY10" fmla="*/ 536276 h 763438"/>
              <a:gd name="connsiteX11" fmla="*/ 7254815 w 7254815"/>
              <a:gd name="connsiteY11" fmla="*/ 458638 h 763438"/>
              <a:gd name="connsiteX0" fmla="*/ 0 w 7090913"/>
              <a:gd name="connsiteY0" fmla="*/ 708804 h 763438"/>
              <a:gd name="connsiteX1" fmla="*/ 3183147 w 7090913"/>
              <a:gd name="connsiteY1" fmla="*/ 708804 h 763438"/>
              <a:gd name="connsiteX2" fmla="*/ 4321834 w 7090913"/>
              <a:gd name="connsiteY2" fmla="*/ 381001 h 763438"/>
              <a:gd name="connsiteX3" fmla="*/ 4649638 w 7090913"/>
              <a:gd name="connsiteY3" fmla="*/ 501770 h 763438"/>
              <a:gd name="connsiteX4" fmla="*/ 5400136 w 7090913"/>
              <a:gd name="connsiteY4" fmla="*/ 665672 h 763438"/>
              <a:gd name="connsiteX5" fmla="*/ 5771072 w 7090913"/>
              <a:gd name="connsiteY5" fmla="*/ 363748 h 763438"/>
              <a:gd name="connsiteX6" fmla="*/ 5986732 w 7090913"/>
              <a:gd name="connsiteY6" fmla="*/ 18691 h 763438"/>
              <a:gd name="connsiteX7" fmla="*/ 6211019 w 7090913"/>
              <a:gd name="connsiteY7" fmla="*/ 251604 h 763438"/>
              <a:gd name="connsiteX8" fmla="*/ 6556075 w 7090913"/>
              <a:gd name="connsiteY8" fmla="*/ 406880 h 763438"/>
              <a:gd name="connsiteX9" fmla="*/ 6771736 w 7090913"/>
              <a:gd name="connsiteY9" fmla="*/ 553529 h 763438"/>
              <a:gd name="connsiteX10" fmla="*/ 7090913 w 7090913"/>
              <a:gd name="connsiteY10" fmla="*/ 536276 h 763438"/>
              <a:gd name="connsiteX0" fmla="*/ 0 w 6771736"/>
              <a:gd name="connsiteY0" fmla="*/ 708804 h 763438"/>
              <a:gd name="connsiteX1" fmla="*/ 3183147 w 6771736"/>
              <a:gd name="connsiteY1" fmla="*/ 708804 h 763438"/>
              <a:gd name="connsiteX2" fmla="*/ 4321834 w 6771736"/>
              <a:gd name="connsiteY2" fmla="*/ 381001 h 763438"/>
              <a:gd name="connsiteX3" fmla="*/ 4649638 w 6771736"/>
              <a:gd name="connsiteY3" fmla="*/ 501770 h 763438"/>
              <a:gd name="connsiteX4" fmla="*/ 5400136 w 6771736"/>
              <a:gd name="connsiteY4" fmla="*/ 665672 h 763438"/>
              <a:gd name="connsiteX5" fmla="*/ 5771072 w 6771736"/>
              <a:gd name="connsiteY5" fmla="*/ 363748 h 763438"/>
              <a:gd name="connsiteX6" fmla="*/ 5986732 w 6771736"/>
              <a:gd name="connsiteY6" fmla="*/ 18691 h 763438"/>
              <a:gd name="connsiteX7" fmla="*/ 6211019 w 6771736"/>
              <a:gd name="connsiteY7" fmla="*/ 251604 h 763438"/>
              <a:gd name="connsiteX8" fmla="*/ 6556075 w 6771736"/>
              <a:gd name="connsiteY8" fmla="*/ 406880 h 763438"/>
              <a:gd name="connsiteX9" fmla="*/ 6771736 w 6771736"/>
              <a:gd name="connsiteY9" fmla="*/ 553529 h 763438"/>
              <a:gd name="connsiteX0" fmla="*/ 0 w 6556075"/>
              <a:gd name="connsiteY0" fmla="*/ 708804 h 763438"/>
              <a:gd name="connsiteX1" fmla="*/ 3183147 w 6556075"/>
              <a:gd name="connsiteY1" fmla="*/ 708804 h 763438"/>
              <a:gd name="connsiteX2" fmla="*/ 4321834 w 6556075"/>
              <a:gd name="connsiteY2" fmla="*/ 381001 h 763438"/>
              <a:gd name="connsiteX3" fmla="*/ 4649638 w 6556075"/>
              <a:gd name="connsiteY3" fmla="*/ 501770 h 763438"/>
              <a:gd name="connsiteX4" fmla="*/ 5400136 w 6556075"/>
              <a:gd name="connsiteY4" fmla="*/ 665672 h 763438"/>
              <a:gd name="connsiteX5" fmla="*/ 5771072 w 6556075"/>
              <a:gd name="connsiteY5" fmla="*/ 363748 h 763438"/>
              <a:gd name="connsiteX6" fmla="*/ 5986732 w 6556075"/>
              <a:gd name="connsiteY6" fmla="*/ 18691 h 763438"/>
              <a:gd name="connsiteX7" fmla="*/ 6211019 w 6556075"/>
              <a:gd name="connsiteY7" fmla="*/ 251604 h 763438"/>
              <a:gd name="connsiteX8" fmla="*/ 6556075 w 6556075"/>
              <a:gd name="connsiteY8" fmla="*/ 406880 h 763438"/>
              <a:gd name="connsiteX0" fmla="*/ 0 w 6211019"/>
              <a:gd name="connsiteY0" fmla="*/ 708804 h 763438"/>
              <a:gd name="connsiteX1" fmla="*/ 3183147 w 6211019"/>
              <a:gd name="connsiteY1" fmla="*/ 708804 h 763438"/>
              <a:gd name="connsiteX2" fmla="*/ 4321834 w 6211019"/>
              <a:gd name="connsiteY2" fmla="*/ 381001 h 763438"/>
              <a:gd name="connsiteX3" fmla="*/ 4649638 w 6211019"/>
              <a:gd name="connsiteY3" fmla="*/ 501770 h 763438"/>
              <a:gd name="connsiteX4" fmla="*/ 5400136 w 6211019"/>
              <a:gd name="connsiteY4" fmla="*/ 665672 h 763438"/>
              <a:gd name="connsiteX5" fmla="*/ 5771072 w 6211019"/>
              <a:gd name="connsiteY5" fmla="*/ 363748 h 763438"/>
              <a:gd name="connsiteX6" fmla="*/ 5986732 w 6211019"/>
              <a:gd name="connsiteY6" fmla="*/ 18691 h 763438"/>
              <a:gd name="connsiteX7" fmla="*/ 6211019 w 6211019"/>
              <a:gd name="connsiteY7" fmla="*/ 251604 h 763438"/>
              <a:gd name="connsiteX0" fmla="*/ 0 w 5986732"/>
              <a:gd name="connsiteY0" fmla="*/ 690113 h 744747"/>
              <a:gd name="connsiteX1" fmla="*/ 3183147 w 5986732"/>
              <a:gd name="connsiteY1" fmla="*/ 690113 h 744747"/>
              <a:gd name="connsiteX2" fmla="*/ 4321834 w 5986732"/>
              <a:gd name="connsiteY2" fmla="*/ 362310 h 744747"/>
              <a:gd name="connsiteX3" fmla="*/ 4649638 w 5986732"/>
              <a:gd name="connsiteY3" fmla="*/ 483079 h 744747"/>
              <a:gd name="connsiteX4" fmla="*/ 5400136 w 5986732"/>
              <a:gd name="connsiteY4" fmla="*/ 646981 h 744747"/>
              <a:gd name="connsiteX5" fmla="*/ 5771072 w 5986732"/>
              <a:gd name="connsiteY5" fmla="*/ 345057 h 744747"/>
              <a:gd name="connsiteX6" fmla="*/ 5986732 w 5986732"/>
              <a:gd name="connsiteY6" fmla="*/ 0 h 744747"/>
              <a:gd name="connsiteX0" fmla="*/ 0 w 5771072"/>
              <a:gd name="connsiteY0" fmla="*/ 362309 h 416943"/>
              <a:gd name="connsiteX1" fmla="*/ 3183147 w 5771072"/>
              <a:gd name="connsiteY1" fmla="*/ 362309 h 416943"/>
              <a:gd name="connsiteX2" fmla="*/ 4321834 w 5771072"/>
              <a:gd name="connsiteY2" fmla="*/ 34506 h 416943"/>
              <a:gd name="connsiteX3" fmla="*/ 4649638 w 5771072"/>
              <a:gd name="connsiteY3" fmla="*/ 155275 h 416943"/>
              <a:gd name="connsiteX4" fmla="*/ 5400136 w 5771072"/>
              <a:gd name="connsiteY4" fmla="*/ 319177 h 416943"/>
              <a:gd name="connsiteX5" fmla="*/ 5771072 w 5771072"/>
              <a:gd name="connsiteY5" fmla="*/ 17253 h 416943"/>
              <a:gd name="connsiteX0" fmla="*/ 0 w 5400136"/>
              <a:gd name="connsiteY0" fmla="*/ 362309 h 416943"/>
              <a:gd name="connsiteX1" fmla="*/ 3183147 w 5400136"/>
              <a:gd name="connsiteY1" fmla="*/ 362309 h 416943"/>
              <a:gd name="connsiteX2" fmla="*/ 4321834 w 5400136"/>
              <a:gd name="connsiteY2" fmla="*/ 34506 h 416943"/>
              <a:gd name="connsiteX3" fmla="*/ 4649638 w 5400136"/>
              <a:gd name="connsiteY3" fmla="*/ 155275 h 416943"/>
              <a:gd name="connsiteX4" fmla="*/ 5400136 w 5400136"/>
              <a:gd name="connsiteY4" fmla="*/ 319177 h 416943"/>
              <a:gd name="connsiteX0" fmla="*/ 0 w 4649638"/>
              <a:gd name="connsiteY0" fmla="*/ 362309 h 416943"/>
              <a:gd name="connsiteX1" fmla="*/ 3183147 w 4649638"/>
              <a:gd name="connsiteY1" fmla="*/ 362309 h 416943"/>
              <a:gd name="connsiteX2" fmla="*/ 4321834 w 4649638"/>
              <a:gd name="connsiteY2" fmla="*/ 34506 h 416943"/>
              <a:gd name="connsiteX3" fmla="*/ 4649638 w 4649638"/>
              <a:gd name="connsiteY3" fmla="*/ 155275 h 416943"/>
              <a:gd name="connsiteX0" fmla="*/ 0 w 4321834"/>
              <a:gd name="connsiteY0" fmla="*/ 327803 h 382437"/>
              <a:gd name="connsiteX1" fmla="*/ 3183147 w 4321834"/>
              <a:gd name="connsiteY1" fmla="*/ 327803 h 382437"/>
              <a:gd name="connsiteX2" fmla="*/ 4321834 w 4321834"/>
              <a:gd name="connsiteY2" fmla="*/ 0 h 382437"/>
              <a:gd name="connsiteX0" fmla="*/ 0 w 3183147"/>
              <a:gd name="connsiteY0" fmla="*/ 0 h 54634"/>
              <a:gd name="connsiteX1" fmla="*/ 3183147 w 3183147"/>
              <a:gd name="connsiteY1" fmla="*/ 0 h 54634"/>
              <a:gd name="connsiteX0" fmla="*/ 0 w 2088236"/>
              <a:gd name="connsiteY0" fmla="*/ 0 h 65909"/>
              <a:gd name="connsiteX1" fmla="*/ 2088236 w 2088236"/>
              <a:gd name="connsiteY1" fmla="*/ 11275 h 65909"/>
            </a:gdLst>
            <a:ahLst/>
            <a:cxnLst>
              <a:cxn ang="0">
                <a:pos x="connsiteX0" y="connsiteY0"/>
              </a:cxn>
              <a:cxn ang="0">
                <a:pos x="connsiteX1" y="connsiteY1"/>
              </a:cxn>
            </a:cxnLst>
            <a:rect l="l" t="t" r="r" b="b"/>
            <a:pathLst>
              <a:path w="2088236" h="65909">
                <a:moveTo>
                  <a:pt x="0" y="0"/>
                </a:moveTo>
                <a:cubicBezTo>
                  <a:pt x="1231420" y="27317"/>
                  <a:pt x="1367930" y="65909"/>
                  <a:pt x="2088236" y="11275"/>
                </a:cubicBezTo>
              </a:path>
            </a:pathLst>
          </a:custGeom>
          <a:ln w="444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117" name="Группа 116"/>
          <p:cNvGrpSpPr/>
          <p:nvPr/>
        </p:nvGrpSpPr>
        <p:grpSpPr>
          <a:xfrm>
            <a:off x="2339752" y="3507854"/>
            <a:ext cx="504056" cy="504056"/>
            <a:chOff x="441666" y="476672"/>
            <a:chExt cx="864096" cy="864096"/>
          </a:xfrm>
        </p:grpSpPr>
        <p:grpSp>
          <p:nvGrpSpPr>
            <p:cNvPr id="118" name="Группа 186"/>
            <p:cNvGrpSpPr/>
            <p:nvPr/>
          </p:nvGrpSpPr>
          <p:grpSpPr>
            <a:xfrm>
              <a:off x="703820" y="672444"/>
              <a:ext cx="322536" cy="596316"/>
              <a:chOff x="703820" y="672444"/>
              <a:chExt cx="322536" cy="596316"/>
            </a:xfrm>
          </p:grpSpPr>
          <p:sp>
            <p:nvSpPr>
              <p:cNvPr id="120" name="Трапеция 119"/>
              <p:cNvSpPr/>
              <p:nvPr/>
            </p:nvSpPr>
            <p:spPr>
              <a:xfrm>
                <a:off x="827584" y="980728"/>
                <a:ext cx="72008" cy="288032"/>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Облако 120"/>
              <p:cNvSpPr/>
              <p:nvPr/>
            </p:nvSpPr>
            <p:spPr>
              <a:xfrm>
                <a:off x="703820" y="672444"/>
                <a:ext cx="322536" cy="432048"/>
              </a:xfrm>
              <a:prstGeom prst="clou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9" name="Умножение 118"/>
            <p:cNvSpPr/>
            <p:nvPr/>
          </p:nvSpPr>
          <p:spPr>
            <a:xfrm>
              <a:off x="441666" y="476672"/>
              <a:ext cx="864096" cy="864096"/>
            </a:xfrm>
            <a:prstGeom prst="mathMultiply">
              <a:avLst>
                <a:gd name="adj1" fmla="val 45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2" name="Облако 121"/>
          <p:cNvSpPr/>
          <p:nvPr/>
        </p:nvSpPr>
        <p:spPr>
          <a:xfrm>
            <a:off x="7020272" y="2643758"/>
            <a:ext cx="864096" cy="288032"/>
          </a:xfrm>
          <a:prstGeom prst="cloud">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блако 122"/>
          <p:cNvSpPr/>
          <p:nvPr/>
        </p:nvSpPr>
        <p:spPr>
          <a:xfrm>
            <a:off x="6516216" y="2715766"/>
            <a:ext cx="648072" cy="216025"/>
          </a:xfrm>
          <a:prstGeom prst="cloud">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TextBox 123"/>
          <p:cNvSpPr txBox="1"/>
          <p:nvPr/>
        </p:nvSpPr>
        <p:spPr>
          <a:xfrm>
            <a:off x="7092280" y="2643758"/>
            <a:ext cx="1008112" cy="276999"/>
          </a:xfrm>
          <a:prstGeom prst="rect">
            <a:avLst/>
          </a:prstGeom>
          <a:noFill/>
        </p:spPr>
        <p:txBody>
          <a:bodyPr wrap="square" rtlCol="0">
            <a:spAutoFit/>
          </a:bodyPr>
          <a:lstStyle/>
          <a:p>
            <a:pPr algn="ctr"/>
            <a:r>
              <a:rPr lang="ru-RU" sz="1200" b="1" dirty="0" smtClean="0">
                <a:solidFill>
                  <a:schemeClr val="accent1">
                    <a:lumMod val="75000"/>
                  </a:schemeClr>
                </a:solidFill>
              </a:rPr>
              <a:t>Облачность</a:t>
            </a:r>
          </a:p>
        </p:txBody>
      </p:sp>
      <p:sp>
        <p:nvSpPr>
          <p:cNvPr id="125" name="Умножение 124"/>
          <p:cNvSpPr/>
          <p:nvPr/>
        </p:nvSpPr>
        <p:spPr>
          <a:xfrm>
            <a:off x="7877544" y="2441382"/>
            <a:ext cx="161268" cy="161268"/>
          </a:xfrm>
          <a:prstGeom prst="mathMultiply">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p:cNvSpPr txBox="1"/>
          <p:nvPr/>
        </p:nvSpPr>
        <p:spPr>
          <a:xfrm>
            <a:off x="7175914" y="3003798"/>
            <a:ext cx="1296144" cy="707886"/>
          </a:xfrm>
          <a:prstGeom prst="rect">
            <a:avLst/>
          </a:prstGeom>
          <a:noFill/>
        </p:spPr>
        <p:txBody>
          <a:bodyPr wrap="square" rtlCol="0">
            <a:spAutoFit/>
          </a:bodyPr>
          <a:lstStyle/>
          <a:p>
            <a:pPr algn="ctr"/>
            <a:r>
              <a:rPr lang="ru-RU" sz="1000" b="1" dirty="0" smtClean="0">
                <a:solidFill>
                  <a:srgbClr val="DC7724"/>
                </a:solidFill>
              </a:rPr>
              <a:t>Не контролируемая зона полётов без обеспечения безопасности</a:t>
            </a:r>
          </a:p>
        </p:txBody>
      </p:sp>
      <p:sp>
        <p:nvSpPr>
          <p:cNvPr id="127" name="TextBox 126"/>
          <p:cNvSpPr txBox="1"/>
          <p:nvPr/>
        </p:nvSpPr>
        <p:spPr>
          <a:xfrm rot="16200000">
            <a:off x="6595509" y="3182340"/>
            <a:ext cx="891337" cy="246221"/>
          </a:xfrm>
          <a:prstGeom prst="rect">
            <a:avLst/>
          </a:prstGeom>
          <a:noFill/>
        </p:spPr>
        <p:txBody>
          <a:bodyPr wrap="square" rtlCol="0">
            <a:spAutoFit/>
          </a:bodyPr>
          <a:lstStyle/>
          <a:p>
            <a:pPr algn="ctr"/>
            <a:r>
              <a:rPr lang="ru-RU" sz="1000" b="1" dirty="0" smtClean="0">
                <a:solidFill>
                  <a:schemeClr val="accent1">
                    <a:lumMod val="75000"/>
                  </a:schemeClr>
                </a:solidFill>
              </a:rPr>
              <a:t>500-1 500 м</a:t>
            </a:r>
          </a:p>
        </p:txBody>
      </p:sp>
      <p:sp>
        <p:nvSpPr>
          <p:cNvPr id="128" name="TextBox 127"/>
          <p:cNvSpPr txBox="1"/>
          <p:nvPr/>
        </p:nvSpPr>
        <p:spPr>
          <a:xfrm>
            <a:off x="-36512" y="1071048"/>
            <a:ext cx="2068195" cy="400110"/>
          </a:xfrm>
          <a:prstGeom prst="rect">
            <a:avLst/>
          </a:prstGeom>
          <a:noFill/>
        </p:spPr>
        <p:txBody>
          <a:bodyPr wrap="none" rtlCol="0">
            <a:spAutoFit/>
          </a:bodyPr>
          <a:lstStyle/>
          <a:p>
            <a:pPr algn="r"/>
            <a:r>
              <a:rPr lang="ru-RU" sz="1000" b="1" dirty="0" smtClean="0">
                <a:solidFill>
                  <a:schemeClr val="tx2">
                    <a:lumMod val="60000"/>
                    <a:lumOff val="40000"/>
                  </a:schemeClr>
                </a:solidFill>
              </a:rPr>
              <a:t>Ограничение  по дальности связи</a:t>
            </a:r>
          </a:p>
          <a:p>
            <a:pPr algn="r"/>
            <a:r>
              <a:rPr lang="ru-RU" sz="1000" b="1" dirty="0" smtClean="0">
                <a:solidFill>
                  <a:schemeClr val="tx2">
                    <a:lumMod val="60000"/>
                    <a:lumOff val="40000"/>
                  </a:schemeClr>
                </a:solidFill>
              </a:rPr>
              <a:t>с наземной антенны</a:t>
            </a:r>
          </a:p>
        </p:txBody>
      </p:sp>
      <p:sp>
        <p:nvSpPr>
          <p:cNvPr id="129" name="TextBox 128"/>
          <p:cNvSpPr txBox="1"/>
          <p:nvPr/>
        </p:nvSpPr>
        <p:spPr>
          <a:xfrm>
            <a:off x="3347864" y="4083918"/>
            <a:ext cx="1771637" cy="707886"/>
          </a:xfrm>
          <a:prstGeom prst="rect">
            <a:avLst/>
          </a:prstGeom>
          <a:noFill/>
        </p:spPr>
        <p:txBody>
          <a:bodyPr wrap="square" rtlCol="0">
            <a:spAutoFit/>
          </a:bodyPr>
          <a:lstStyle/>
          <a:p>
            <a:r>
              <a:rPr lang="ru-RU" sz="1000" b="1" dirty="0" smtClean="0">
                <a:solidFill>
                  <a:schemeClr val="accent6">
                    <a:lumMod val="75000"/>
                  </a:schemeClr>
                </a:solidFill>
              </a:rPr>
              <a:t>Канал управления</a:t>
            </a:r>
          </a:p>
          <a:p>
            <a:endParaRPr lang="ru-RU" sz="1000" b="1" dirty="0" smtClean="0">
              <a:solidFill>
                <a:schemeClr val="accent6">
                  <a:lumMod val="75000"/>
                </a:schemeClr>
              </a:solidFill>
            </a:endParaRPr>
          </a:p>
          <a:p>
            <a:r>
              <a:rPr lang="ru-RU" sz="1000" b="1" dirty="0" smtClean="0">
                <a:solidFill>
                  <a:schemeClr val="accent1">
                    <a:lumMod val="75000"/>
                  </a:schemeClr>
                </a:solidFill>
              </a:rPr>
              <a:t>Видео в режиме</a:t>
            </a:r>
          </a:p>
          <a:p>
            <a:r>
              <a:rPr lang="ru-RU" sz="1000" b="1" dirty="0" smtClean="0">
                <a:solidFill>
                  <a:schemeClr val="accent1">
                    <a:lumMod val="75000"/>
                  </a:schemeClr>
                </a:solidFill>
              </a:rPr>
              <a:t>реального времени</a:t>
            </a:r>
          </a:p>
        </p:txBody>
      </p:sp>
      <p:grpSp>
        <p:nvGrpSpPr>
          <p:cNvPr id="130" name="Группа 129"/>
          <p:cNvGrpSpPr/>
          <p:nvPr/>
        </p:nvGrpSpPr>
        <p:grpSpPr>
          <a:xfrm>
            <a:off x="3059832" y="4155926"/>
            <a:ext cx="249258" cy="138477"/>
            <a:chOff x="2987824" y="5085184"/>
            <a:chExt cx="648072" cy="360040"/>
          </a:xfrm>
        </p:grpSpPr>
        <p:sp>
          <p:nvSpPr>
            <p:cNvPr id="131" name="Дуга 130"/>
            <p:cNvSpPr/>
            <p:nvPr/>
          </p:nvSpPr>
          <p:spPr>
            <a:xfrm>
              <a:off x="3275856" y="5085184"/>
              <a:ext cx="360040" cy="360040"/>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2" name="Дуга 131"/>
            <p:cNvSpPr/>
            <p:nvPr/>
          </p:nvSpPr>
          <p:spPr>
            <a:xfrm>
              <a:off x="3131840" y="5085184"/>
              <a:ext cx="360040" cy="360040"/>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3" name="Дуга 132"/>
            <p:cNvSpPr/>
            <p:nvPr/>
          </p:nvSpPr>
          <p:spPr>
            <a:xfrm>
              <a:off x="2987824" y="5085184"/>
              <a:ext cx="360040" cy="360040"/>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4" name="Группа 133"/>
          <p:cNvGrpSpPr/>
          <p:nvPr/>
        </p:nvGrpSpPr>
        <p:grpSpPr>
          <a:xfrm>
            <a:off x="3059832" y="4515966"/>
            <a:ext cx="249258" cy="138477"/>
            <a:chOff x="2987824" y="5661248"/>
            <a:chExt cx="648072" cy="360040"/>
          </a:xfrm>
        </p:grpSpPr>
        <p:sp>
          <p:nvSpPr>
            <p:cNvPr id="135" name="Дуга 134"/>
            <p:cNvSpPr/>
            <p:nvPr/>
          </p:nvSpPr>
          <p:spPr>
            <a:xfrm>
              <a:off x="3275856" y="5661248"/>
              <a:ext cx="360040" cy="360040"/>
            </a:xfrm>
            <a:prstGeom prst="arc">
              <a:avLst>
                <a:gd name="adj1" fmla="val 16200000"/>
                <a:gd name="adj2" fmla="val 5270250"/>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6" name="Дуга 135"/>
            <p:cNvSpPr/>
            <p:nvPr/>
          </p:nvSpPr>
          <p:spPr>
            <a:xfrm>
              <a:off x="3131840" y="5661248"/>
              <a:ext cx="360040" cy="360040"/>
            </a:xfrm>
            <a:prstGeom prst="arc">
              <a:avLst>
                <a:gd name="adj1" fmla="val 16200000"/>
                <a:gd name="adj2" fmla="val 5270250"/>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 name="Дуга 136"/>
            <p:cNvSpPr/>
            <p:nvPr/>
          </p:nvSpPr>
          <p:spPr>
            <a:xfrm>
              <a:off x="2987824" y="5661248"/>
              <a:ext cx="360040" cy="360040"/>
            </a:xfrm>
            <a:prstGeom prst="arc">
              <a:avLst>
                <a:gd name="adj1" fmla="val 16200000"/>
                <a:gd name="adj2" fmla="val 5270250"/>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8" name="Группа 137"/>
          <p:cNvGrpSpPr/>
          <p:nvPr/>
        </p:nvGrpSpPr>
        <p:grpSpPr>
          <a:xfrm rot="21421363">
            <a:off x="1759126" y="2021504"/>
            <a:ext cx="512616" cy="1684199"/>
            <a:chOff x="1759126" y="2806746"/>
            <a:chExt cx="512616" cy="1684199"/>
          </a:xfrm>
        </p:grpSpPr>
        <p:grpSp>
          <p:nvGrpSpPr>
            <p:cNvPr id="139" name="Группа 234"/>
            <p:cNvGrpSpPr/>
            <p:nvPr/>
          </p:nvGrpSpPr>
          <p:grpSpPr>
            <a:xfrm rot="18172057">
              <a:off x="1279167" y="3890784"/>
              <a:ext cx="1080120" cy="120201"/>
              <a:chOff x="5652120" y="6189119"/>
              <a:chExt cx="1080120" cy="120201"/>
            </a:xfrm>
          </p:grpSpPr>
          <p:grpSp>
            <p:nvGrpSpPr>
              <p:cNvPr id="159" name="Группа 224"/>
              <p:cNvGrpSpPr/>
              <p:nvPr/>
            </p:nvGrpSpPr>
            <p:grpSpPr>
              <a:xfrm>
                <a:off x="5652120" y="6189119"/>
                <a:ext cx="599879" cy="120201"/>
                <a:chOff x="5652120" y="6189119"/>
                <a:chExt cx="599879" cy="120201"/>
              </a:xfrm>
            </p:grpSpPr>
            <p:grpSp>
              <p:nvGrpSpPr>
                <p:cNvPr id="169" name="Группа 219"/>
                <p:cNvGrpSpPr/>
                <p:nvPr/>
              </p:nvGrpSpPr>
              <p:grpSpPr>
                <a:xfrm>
                  <a:off x="5652120" y="6189306"/>
                  <a:ext cx="360040" cy="120014"/>
                  <a:chOff x="5652120" y="6189306"/>
                  <a:chExt cx="360040" cy="120014"/>
                </a:xfrm>
              </p:grpSpPr>
              <p:sp>
                <p:nvSpPr>
                  <p:cNvPr id="174" name="Дуга 173"/>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Дуга 174"/>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Дуга 175"/>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70" name="Группа 220"/>
                <p:cNvGrpSpPr/>
                <p:nvPr/>
              </p:nvGrpSpPr>
              <p:grpSpPr>
                <a:xfrm>
                  <a:off x="5891959" y="6189119"/>
                  <a:ext cx="360040" cy="120014"/>
                  <a:chOff x="5652120" y="6189306"/>
                  <a:chExt cx="360040" cy="120014"/>
                </a:xfrm>
              </p:grpSpPr>
              <p:sp>
                <p:nvSpPr>
                  <p:cNvPr id="171" name="Дуга 170"/>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2" name="Дуга 171"/>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3" name="Дуга 172"/>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60" name="Группа 225"/>
              <p:cNvGrpSpPr/>
              <p:nvPr/>
            </p:nvGrpSpPr>
            <p:grpSpPr>
              <a:xfrm>
                <a:off x="6132361" y="6189119"/>
                <a:ext cx="599879" cy="120201"/>
                <a:chOff x="5652120" y="6189119"/>
                <a:chExt cx="599879" cy="120201"/>
              </a:xfrm>
            </p:grpSpPr>
            <p:grpSp>
              <p:nvGrpSpPr>
                <p:cNvPr id="161" name="Группа 219"/>
                <p:cNvGrpSpPr/>
                <p:nvPr/>
              </p:nvGrpSpPr>
              <p:grpSpPr>
                <a:xfrm>
                  <a:off x="5652120" y="6189306"/>
                  <a:ext cx="360040" cy="120014"/>
                  <a:chOff x="5652120" y="6189306"/>
                  <a:chExt cx="360040" cy="120014"/>
                </a:xfrm>
              </p:grpSpPr>
              <p:sp>
                <p:nvSpPr>
                  <p:cNvPr id="166" name="Дуга 165"/>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7" name="Дуга 166"/>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8" name="Дуга 167"/>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62" name="Группа 220"/>
                <p:cNvGrpSpPr/>
                <p:nvPr/>
              </p:nvGrpSpPr>
              <p:grpSpPr>
                <a:xfrm>
                  <a:off x="5891959" y="6189119"/>
                  <a:ext cx="360040" cy="120014"/>
                  <a:chOff x="5652120" y="6189306"/>
                  <a:chExt cx="360040" cy="120014"/>
                </a:xfrm>
              </p:grpSpPr>
              <p:sp>
                <p:nvSpPr>
                  <p:cNvPr id="163" name="Дуга 162"/>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4" name="Дуга 163"/>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5" name="Дуга 164"/>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40" name="Группа 235"/>
            <p:cNvGrpSpPr/>
            <p:nvPr/>
          </p:nvGrpSpPr>
          <p:grpSpPr>
            <a:xfrm rot="18172057">
              <a:off x="1671582" y="3286705"/>
              <a:ext cx="1080120" cy="120201"/>
              <a:chOff x="5652120" y="6189119"/>
              <a:chExt cx="1080120" cy="120201"/>
            </a:xfrm>
          </p:grpSpPr>
          <p:grpSp>
            <p:nvGrpSpPr>
              <p:cNvPr id="141" name="Группа 224"/>
              <p:cNvGrpSpPr/>
              <p:nvPr/>
            </p:nvGrpSpPr>
            <p:grpSpPr>
              <a:xfrm>
                <a:off x="5652120" y="6189119"/>
                <a:ext cx="599879" cy="120201"/>
                <a:chOff x="5652120" y="6189119"/>
                <a:chExt cx="599879" cy="120201"/>
              </a:xfrm>
            </p:grpSpPr>
            <p:grpSp>
              <p:nvGrpSpPr>
                <p:cNvPr id="151" name="Группа 219"/>
                <p:cNvGrpSpPr/>
                <p:nvPr/>
              </p:nvGrpSpPr>
              <p:grpSpPr>
                <a:xfrm>
                  <a:off x="5652120" y="6189306"/>
                  <a:ext cx="360040" cy="120014"/>
                  <a:chOff x="5652120" y="6189306"/>
                  <a:chExt cx="360040" cy="120014"/>
                </a:xfrm>
              </p:grpSpPr>
              <p:sp>
                <p:nvSpPr>
                  <p:cNvPr id="156" name="Дуга 155"/>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7" name="Дуга 156"/>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8" name="Дуга 157"/>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52" name="Группа 220"/>
                <p:cNvGrpSpPr/>
                <p:nvPr/>
              </p:nvGrpSpPr>
              <p:grpSpPr>
                <a:xfrm>
                  <a:off x="5891959" y="6189119"/>
                  <a:ext cx="360040" cy="120014"/>
                  <a:chOff x="5652120" y="6189306"/>
                  <a:chExt cx="360040" cy="120014"/>
                </a:xfrm>
              </p:grpSpPr>
              <p:sp>
                <p:nvSpPr>
                  <p:cNvPr id="153" name="Дуга 152"/>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4" name="Дуга 153"/>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5" name="Дуга 154"/>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42" name="Группа 225"/>
              <p:cNvGrpSpPr/>
              <p:nvPr/>
            </p:nvGrpSpPr>
            <p:grpSpPr>
              <a:xfrm>
                <a:off x="6132361" y="6189119"/>
                <a:ext cx="599879" cy="120201"/>
                <a:chOff x="5652120" y="6189119"/>
                <a:chExt cx="599879" cy="120201"/>
              </a:xfrm>
            </p:grpSpPr>
            <p:grpSp>
              <p:nvGrpSpPr>
                <p:cNvPr id="143" name="Группа 219"/>
                <p:cNvGrpSpPr/>
                <p:nvPr/>
              </p:nvGrpSpPr>
              <p:grpSpPr>
                <a:xfrm>
                  <a:off x="5652120" y="6189306"/>
                  <a:ext cx="360040" cy="120014"/>
                  <a:chOff x="5652120" y="6189306"/>
                  <a:chExt cx="360040" cy="120014"/>
                </a:xfrm>
              </p:grpSpPr>
              <p:sp>
                <p:nvSpPr>
                  <p:cNvPr id="148" name="Дуга 147"/>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9" name="Дуга 148"/>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0" name="Дуга 149"/>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44" name="Группа 220"/>
                <p:cNvGrpSpPr/>
                <p:nvPr/>
              </p:nvGrpSpPr>
              <p:grpSpPr>
                <a:xfrm>
                  <a:off x="5891959" y="6189119"/>
                  <a:ext cx="360040" cy="120014"/>
                  <a:chOff x="5652120" y="6189306"/>
                  <a:chExt cx="360040" cy="120014"/>
                </a:xfrm>
              </p:grpSpPr>
              <p:sp>
                <p:nvSpPr>
                  <p:cNvPr id="145" name="Дуга 144"/>
                  <p:cNvSpPr/>
                  <p:nvPr/>
                </p:nvSpPr>
                <p:spPr>
                  <a:xfrm>
                    <a:off x="5892147"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6" name="Дуга 145"/>
                  <p:cNvSpPr/>
                  <p:nvPr/>
                </p:nvSpPr>
                <p:spPr>
                  <a:xfrm>
                    <a:off x="5772133"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7" name="Дуга 146"/>
                  <p:cNvSpPr/>
                  <p:nvPr/>
                </p:nvSpPr>
                <p:spPr>
                  <a:xfrm>
                    <a:off x="5652120" y="6189306"/>
                    <a:ext cx="120013" cy="120014"/>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nvGrpSpPr>
          <p:cNvPr id="177" name="Группа 176"/>
          <p:cNvGrpSpPr/>
          <p:nvPr/>
        </p:nvGrpSpPr>
        <p:grpSpPr>
          <a:xfrm rot="10979842">
            <a:off x="1927469" y="2007937"/>
            <a:ext cx="512616" cy="1684199"/>
            <a:chOff x="1759126" y="2806746"/>
            <a:chExt cx="512616" cy="1684199"/>
          </a:xfrm>
        </p:grpSpPr>
        <p:grpSp>
          <p:nvGrpSpPr>
            <p:cNvPr id="178" name="Группа 234"/>
            <p:cNvGrpSpPr/>
            <p:nvPr/>
          </p:nvGrpSpPr>
          <p:grpSpPr>
            <a:xfrm rot="18172057">
              <a:off x="1279167" y="3890784"/>
              <a:ext cx="1080120" cy="120201"/>
              <a:chOff x="5652120" y="6189119"/>
              <a:chExt cx="1080120" cy="120201"/>
            </a:xfrm>
          </p:grpSpPr>
          <p:grpSp>
            <p:nvGrpSpPr>
              <p:cNvPr id="198" name="Группа 224"/>
              <p:cNvGrpSpPr/>
              <p:nvPr/>
            </p:nvGrpSpPr>
            <p:grpSpPr>
              <a:xfrm>
                <a:off x="5652120" y="6189119"/>
                <a:ext cx="599879" cy="120201"/>
                <a:chOff x="5652120" y="6189119"/>
                <a:chExt cx="599879" cy="120201"/>
              </a:xfrm>
            </p:grpSpPr>
            <p:grpSp>
              <p:nvGrpSpPr>
                <p:cNvPr id="208" name="Группа 219"/>
                <p:cNvGrpSpPr/>
                <p:nvPr/>
              </p:nvGrpSpPr>
              <p:grpSpPr>
                <a:xfrm>
                  <a:off x="5652120" y="6189306"/>
                  <a:ext cx="360040" cy="120014"/>
                  <a:chOff x="5652120" y="6189306"/>
                  <a:chExt cx="360040" cy="120014"/>
                </a:xfrm>
              </p:grpSpPr>
              <p:sp>
                <p:nvSpPr>
                  <p:cNvPr id="213" name="Дуга 212"/>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4" name="Дуга 213"/>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5" name="Дуга 214"/>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209" name="Группа 220"/>
                <p:cNvGrpSpPr/>
                <p:nvPr/>
              </p:nvGrpSpPr>
              <p:grpSpPr>
                <a:xfrm>
                  <a:off x="5891959" y="6189119"/>
                  <a:ext cx="360040" cy="120014"/>
                  <a:chOff x="5652120" y="6189306"/>
                  <a:chExt cx="360040" cy="120014"/>
                </a:xfrm>
              </p:grpSpPr>
              <p:sp>
                <p:nvSpPr>
                  <p:cNvPr id="210" name="Дуга 20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1" name="Дуга 21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2" name="Дуга 21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99" name="Группа 225"/>
              <p:cNvGrpSpPr/>
              <p:nvPr/>
            </p:nvGrpSpPr>
            <p:grpSpPr>
              <a:xfrm>
                <a:off x="6132361" y="6189119"/>
                <a:ext cx="599879" cy="120201"/>
                <a:chOff x="5652120" y="6189119"/>
                <a:chExt cx="599879" cy="120201"/>
              </a:xfrm>
            </p:grpSpPr>
            <p:grpSp>
              <p:nvGrpSpPr>
                <p:cNvPr id="200" name="Группа 199"/>
                <p:cNvGrpSpPr/>
                <p:nvPr/>
              </p:nvGrpSpPr>
              <p:grpSpPr>
                <a:xfrm>
                  <a:off x="5652120" y="6189306"/>
                  <a:ext cx="360040" cy="120014"/>
                  <a:chOff x="5652120" y="6189306"/>
                  <a:chExt cx="360040" cy="120014"/>
                </a:xfrm>
              </p:grpSpPr>
              <p:sp>
                <p:nvSpPr>
                  <p:cNvPr id="205" name="Дуга 20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6" name="Дуга 20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7" name="Дуга 20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201" name="Группа 200"/>
                <p:cNvGrpSpPr/>
                <p:nvPr/>
              </p:nvGrpSpPr>
              <p:grpSpPr>
                <a:xfrm>
                  <a:off x="5891959" y="6189119"/>
                  <a:ext cx="360040" cy="120014"/>
                  <a:chOff x="5652120" y="6189306"/>
                  <a:chExt cx="360040" cy="120014"/>
                </a:xfrm>
              </p:grpSpPr>
              <p:sp>
                <p:nvSpPr>
                  <p:cNvPr id="202" name="Дуга 20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3" name="Дуга 20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4" name="Дуга 20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79" name="Группа 235"/>
            <p:cNvGrpSpPr/>
            <p:nvPr/>
          </p:nvGrpSpPr>
          <p:grpSpPr>
            <a:xfrm rot="18172057">
              <a:off x="1671582" y="3286705"/>
              <a:ext cx="1080120" cy="120201"/>
              <a:chOff x="5652120" y="6189119"/>
              <a:chExt cx="1080120" cy="120201"/>
            </a:xfrm>
          </p:grpSpPr>
          <p:grpSp>
            <p:nvGrpSpPr>
              <p:cNvPr id="180" name="Группа 224"/>
              <p:cNvGrpSpPr/>
              <p:nvPr/>
            </p:nvGrpSpPr>
            <p:grpSpPr>
              <a:xfrm>
                <a:off x="5652120" y="6189119"/>
                <a:ext cx="599879" cy="120201"/>
                <a:chOff x="5652120" y="6189119"/>
                <a:chExt cx="599879" cy="120201"/>
              </a:xfrm>
            </p:grpSpPr>
            <p:grpSp>
              <p:nvGrpSpPr>
                <p:cNvPr id="190" name="Группа 219"/>
                <p:cNvGrpSpPr/>
                <p:nvPr/>
              </p:nvGrpSpPr>
              <p:grpSpPr>
                <a:xfrm>
                  <a:off x="5652120" y="6189306"/>
                  <a:ext cx="360040" cy="120014"/>
                  <a:chOff x="5652120" y="6189306"/>
                  <a:chExt cx="360040" cy="120014"/>
                </a:xfrm>
              </p:grpSpPr>
              <p:sp>
                <p:nvSpPr>
                  <p:cNvPr id="195" name="Дуга 19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6" name="Дуга 19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7" name="Дуга 19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91" name="Группа 220"/>
                <p:cNvGrpSpPr/>
                <p:nvPr/>
              </p:nvGrpSpPr>
              <p:grpSpPr>
                <a:xfrm>
                  <a:off x="5891959" y="6189119"/>
                  <a:ext cx="360040" cy="120014"/>
                  <a:chOff x="5652120" y="6189306"/>
                  <a:chExt cx="360040" cy="120014"/>
                </a:xfrm>
              </p:grpSpPr>
              <p:sp>
                <p:nvSpPr>
                  <p:cNvPr id="192" name="Дуга 19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3" name="Дуга 19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4" name="Дуга 19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81" name="Группа 225"/>
              <p:cNvGrpSpPr/>
              <p:nvPr/>
            </p:nvGrpSpPr>
            <p:grpSpPr>
              <a:xfrm>
                <a:off x="6132361" y="6189119"/>
                <a:ext cx="599879" cy="120201"/>
                <a:chOff x="5652120" y="6189119"/>
                <a:chExt cx="599879" cy="120201"/>
              </a:xfrm>
            </p:grpSpPr>
            <p:grpSp>
              <p:nvGrpSpPr>
                <p:cNvPr id="182" name="Группа 219"/>
                <p:cNvGrpSpPr/>
                <p:nvPr/>
              </p:nvGrpSpPr>
              <p:grpSpPr>
                <a:xfrm>
                  <a:off x="5652120" y="6189306"/>
                  <a:ext cx="360040" cy="120014"/>
                  <a:chOff x="5652120" y="6189306"/>
                  <a:chExt cx="360040" cy="120014"/>
                </a:xfrm>
              </p:grpSpPr>
              <p:sp>
                <p:nvSpPr>
                  <p:cNvPr id="187" name="Дуга 18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8" name="Дуга 18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Дуга 18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83" name="Группа 220"/>
                <p:cNvGrpSpPr/>
                <p:nvPr/>
              </p:nvGrpSpPr>
              <p:grpSpPr>
                <a:xfrm>
                  <a:off x="5891959" y="6189119"/>
                  <a:ext cx="360040" cy="120014"/>
                  <a:chOff x="5652120" y="6189306"/>
                  <a:chExt cx="360040" cy="120014"/>
                </a:xfrm>
              </p:grpSpPr>
              <p:sp>
                <p:nvSpPr>
                  <p:cNvPr id="184" name="Дуга 183"/>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5" name="Дуга 184"/>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6" name="Дуга 185"/>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sp>
        <p:nvSpPr>
          <p:cNvPr id="216" name="TextBox 215"/>
          <p:cNvSpPr txBox="1"/>
          <p:nvPr/>
        </p:nvSpPr>
        <p:spPr>
          <a:xfrm>
            <a:off x="1187624" y="1995686"/>
            <a:ext cx="947695" cy="276999"/>
          </a:xfrm>
          <a:prstGeom prst="rect">
            <a:avLst/>
          </a:prstGeom>
          <a:noFill/>
        </p:spPr>
        <p:txBody>
          <a:bodyPr wrap="none" rtlCol="0">
            <a:spAutoFit/>
          </a:bodyPr>
          <a:lstStyle/>
          <a:p>
            <a:r>
              <a:rPr lang="ru-RU" sz="1200" b="1" dirty="0" smtClean="0">
                <a:solidFill>
                  <a:schemeClr val="tx1">
                    <a:lumMod val="65000"/>
                    <a:lumOff val="35000"/>
                  </a:schemeClr>
                </a:solidFill>
              </a:rPr>
              <a:t>~ 30 - 40 км</a:t>
            </a:r>
            <a:endParaRPr lang="ru-RU" sz="1200" b="1" dirty="0">
              <a:solidFill>
                <a:schemeClr val="tx1">
                  <a:lumMod val="65000"/>
                  <a:lumOff val="35000"/>
                </a:schemeClr>
              </a:solidFill>
            </a:endParaRPr>
          </a:p>
        </p:txBody>
      </p:sp>
      <p:sp>
        <p:nvSpPr>
          <p:cNvPr id="217" name="TextBox 216"/>
          <p:cNvSpPr txBox="1"/>
          <p:nvPr/>
        </p:nvSpPr>
        <p:spPr>
          <a:xfrm>
            <a:off x="1475656" y="3579862"/>
            <a:ext cx="855842" cy="400110"/>
          </a:xfrm>
          <a:prstGeom prst="rect">
            <a:avLst/>
          </a:prstGeom>
          <a:noFill/>
        </p:spPr>
        <p:txBody>
          <a:bodyPr wrap="square" rtlCol="0">
            <a:spAutoFit/>
          </a:bodyPr>
          <a:lstStyle/>
          <a:p>
            <a:pPr algn="ctr"/>
            <a:r>
              <a:rPr lang="ru-RU" sz="1000" b="1" dirty="0" smtClean="0">
                <a:solidFill>
                  <a:schemeClr val="bg2">
                    <a:lumMod val="50000"/>
                  </a:schemeClr>
                </a:solidFill>
              </a:rPr>
              <a:t>Станция</a:t>
            </a:r>
          </a:p>
          <a:p>
            <a:pPr algn="ctr"/>
            <a:r>
              <a:rPr lang="ru-RU" sz="1000" b="1" dirty="0" smtClean="0">
                <a:solidFill>
                  <a:schemeClr val="bg2">
                    <a:lumMod val="50000"/>
                  </a:schemeClr>
                </a:solidFill>
              </a:rPr>
              <a:t>управления</a:t>
            </a:r>
            <a:endParaRPr lang="ru-RU" sz="1000" b="1" dirty="0">
              <a:solidFill>
                <a:schemeClr val="bg2">
                  <a:lumMod val="50000"/>
                </a:schemeClr>
              </a:solidFill>
            </a:endParaRPr>
          </a:p>
        </p:txBody>
      </p:sp>
      <p:sp>
        <p:nvSpPr>
          <p:cNvPr id="218" name="TextBox 217"/>
          <p:cNvSpPr txBox="1"/>
          <p:nvPr/>
        </p:nvSpPr>
        <p:spPr>
          <a:xfrm>
            <a:off x="7884368" y="1635646"/>
            <a:ext cx="437557" cy="276999"/>
          </a:xfrm>
          <a:prstGeom prst="rect">
            <a:avLst/>
          </a:prstGeom>
          <a:noFill/>
        </p:spPr>
        <p:txBody>
          <a:bodyPr wrap="none" rtlCol="0">
            <a:spAutoFit/>
          </a:bodyPr>
          <a:lstStyle/>
          <a:p>
            <a:pPr algn="ctr"/>
            <a:r>
              <a:rPr lang="ru-RU" sz="1200" b="1" dirty="0" smtClean="0"/>
              <a:t>БВС</a:t>
            </a:r>
          </a:p>
        </p:txBody>
      </p:sp>
      <p:sp>
        <p:nvSpPr>
          <p:cNvPr id="220" name="Дуга 219"/>
          <p:cNvSpPr/>
          <p:nvPr/>
        </p:nvSpPr>
        <p:spPr>
          <a:xfrm>
            <a:off x="-972616" y="1419622"/>
            <a:ext cx="4536504" cy="4464496"/>
          </a:xfrm>
          <a:prstGeom prst="arc">
            <a:avLst>
              <a:gd name="adj1" fmla="val 16200000"/>
              <a:gd name="adj2" fmla="val 325195"/>
            </a:avLst>
          </a:prstGeom>
          <a:ln w="158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Схема использования БАС </a:t>
            </a:r>
            <a:r>
              <a:rPr lang="ru-RU" sz="1600" dirty="0" err="1" smtClean="0"/>
              <a:t>мультикоптерного</a:t>
            </a:r>
            <a:r>
              <a:rPr lang="ru-RU" sz="1600" dirty="0" smtClean="0"/>
              <a:t> типа</a:t>
            </a:r>
            <a:endParaRPr lang="ru-RU" sz="1600" dirty="0"/>
          </a:p>
        </p:txBody>
      </p:sp>
      <p:sp>
        <p:nvSpPr>
          <p:cNvPr id="222" name="TextBox 221"/>
          <p:cNvSpPr txBox="1"/>
          <p:nvPr/>
        </p:nvSpPr>
        <p:spPr>
          <a:xfrm>
            <a:off x="107505" y="4443958"/>
            <a:ext cx="1872208" cy="400110"/>
          </a:xfrm>
          <a:prstGeom prst="rect">
            <a:avLst/>
          </a:prstGeom>
          <a:noFill/>
        </p:spPr>
        <p:txBody>
          <a:bodyPr wrap="square" rtlCol="0">
            <a:spAutoFit/>
          </a:bodyPr>
          <a:lstStyle/>
          <a:p>
            <a:pPr algn="ctr"/>
            <a:r>
              <a:rPr lang="ru-RU" sz="1000" b="1" dirty="0" smtClean="0"/>
              <a:t>Станция базирования</a:t>
            </a:r>
          </a:p>
          <a:p>
            <a:pPr algn="ctr"/>
            <a:r>
              <a:rPr lang="ru-RU" sz="1000" b="1" dirty="0" smtClean="0"/>
              <a:t>восстановительного поезда</a:t>
            </a:r>
          </a:p>
        </p:txBody>
      </p:sp>
      <p:cxnSp>
        <p:nvCxnSpPr>
          <p:cNvPr id="928" name="Прямая соединительная линия 927"/>
          <p:cNvCxnSpPr/>
          <p:nvPr/>
        </p:nvCxnSpPr>
        <p:spPr>
          <a:xfrm>
            <a:off x="2123728" y="4443958"/>
            <a:ext cx="6264696"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929" name="Рисунок 928" descr="Vosst_poezd.jpg"/>
          <p:cNvPicPr>
            <a:picLocks noChangeAspect="1"/>
          </p:cNvPicPr>
          <p:nvPr/>
        </p:nvPicPr>
        <p:blipFill>
          <a:blip r:embed="rId2" cstate="print"/>
          <a:stretch>
            <a:fillRect/>
          </a:stretch>
        </p:blipFill>
        <p:spPr>
          <a:xfrm flipH="1">
            <a:off x="3491880" y="4083918"/>
            <a:ext cx="3146853" cy="344800"/>
          </a:xfrm>
          <a:prstGeom prst="rect">
            <a:avLst/>
          </a:prstGeom>
        </p:spPr>
      </p:pic>
      <p:cxnSp>
        <p:nvCxnSpPr>
          <p:cNvPr id="930" name="Прямая соединительная линия 929"/>
          <p:cNvCxnSpPr/>
          <p:nvPr/>
        </p:nvCxnSpPr>
        <p:spPr>
          <a:xfrm>
            <a:off x="7020272" y="4443958"/>
            <a:ext cx="144016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931" name="Рисунок 930" descr="Dron.jpg"/>
          <p:cNvPicPr>
            <a:picLocks noChangeAspect="1"/>
          </p:cNvPicPr>
          <p:nvPr/>
        </p:nvPicPr>
        <p:blipFill>
          <a:blip r:embed="rId3" cstate="print"/>
          <a:stretch>
            <a:fillRect/>
          </a:stretch>
        </p:blipFill>
        <p:spPr>
          <a:xfrm rot="794790" flipH="1">
            <a:off x="7421739" y="2327490"/>
            <a:ext cx="1127497" cy="492499"/>
          </a:xfrm>
          <a:prstGeom prst="rect">
            <a:avLst/>
          </a:prstGeom>
        </p:spPr>
      </p:pic>
      <p:pic>
        <p:nvPicPr>
          <p:cNvPr id="932" name="Рисунок 931" descr="Inmarsat.jpg"/>
          <p:cNvPicPr>
            <a:picLocks noChangeAspect="1"/>
          </p:cNvPicPr>
          <p:nvPr/>
        </p:nvPicPr>
        <p:blipFill>
          <a:blip r:embed="rId4" cstate="print"/>
          <a:stretch>
            <a:fillRect/>
          </a:stretch>
        </p:blipFill>
        <p:spPr>
          <a:xfrm>
            <a:off x="2267744" y="829910"/>
            <a:ext cx="1311260" cy="781839"/>
          </a:xfrm>
          <a:prstGeom prst="rect">
            <a:avLst/>
          </a:prstGeom>
        </p:spPr>
      </p:pic>
      <p:grpSp>
        <p:nvGrpSpPr>
          <p:cNvPr id="933" name="Группа 932"/>
          <p:cNvGrpSpPr/>
          <p:nvPr/>
        </p:nvGrpSpPr>
        <p:grpSpPr>
          <a:xfrm flipH="1">
            <a:off x="4571298" y="2787774"/>
            <a:ext cx="144718" cy="1080120"/>
            <a:chOff x="2516524" y="2492896"/>
            <a:chExt cx="270140" cy="2016224"/>
          </a:xfrm>
        </p:grpSpPr>
        <p:sp>
          <p:nvSpPr>
            <p:cNvPr id="934" name="Прямоугольник 933"/>
            <p:cNvSpPr/>
            <p:nvPr/>
          </p:nvSpPr>
          <p:spPr>
            <a:xfrm>
              <a:off x="2627784" y="2708920"/>
              <a:ext cx="45719" cy="18002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35" name="Группа 16"/>
            <p:cNvGrpSpPr/>
            <p:nvPr/>
          </p:nvGrpSpPr>
          <p:grpSpPr>
            <a:xfrm>
              <a:off x="2516524" y="2492896"/>
              <a:ext cx="72008" cy="792088"/>
              <a:chOff x="2267744" y="2492896"/>
              <a:chExt cx="72008" cy="792088"/>
            </a:xfrm>
          </p:grpSpPr>
          <p:sp>
            <p:nvSpPr>
              <p:cNvPr id="939" name="Прямоугольник 11"/>
              <p:cNvSpPr/>
              <p:nvPr/>
            </p:nvSpPr>
            <p:spPr>
              <a:xfrm>
                <a:off x="2267744" y="2780928"/>
                <a:ext cx="7200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40" name="Прямая соединительная линия 939"/>
              <p:cNvCxnSpPr/>
              <p:nvPr/>
            </p:nvCxnSpPr>
            <p:spPr>
              <a:xfrm>
                <a:off x="2301656" y="2492896"/>
                <a:ext cx="0" cy="28803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936" name="Группа 17"/>
            <p:cNvGrpSpPr/>
            <p:nvPr/>
          </p:nvGrpSpPr>
          <p:grpSpPr>
            <a:xfrm>
              <a:off x="2714656" y="2492896"/>
              <a:ext cx="72008" cy="792088"/>
              <a:chOff x="2267744" y="2492896"/>
              <a:chExt cx="72008" cy="792088"/>
            </a:xfrm>
          </p:grpSpPr>
          <p:sp>
            <p:nvSpPr>
              <p:cNvPr id="937" name="Прямоугольник 936"/>
              <p:cNvSpPr/>
              <p:nvPr/>
            </p:nvSpPr>
            <p:spPr>
              <a:xfrm>
                <a:off x="2267744" y="2780928"/>
                <a:ext cx="7200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38" name="Прямая соединительная линия 937"/>
              <p:cNvCxnSpPr/>
              <p:nvPr/>
            </p:nvCxnSpPr>
            <p:spPr>
              <a:xfrm>
                <a:off x="2301656" y="2492896"/>
                <a:ext cx="0" cy="288032"/>
              </a:xfrm>
              <a:prstGeom prst="line">
                <a:avLst/>
              </a:prstGeom>
              <a:ln w="15875"/>
            </p:spPr>
            <p:style>
              <a:lnRef idx="1">
                <a:schemeClr val="accent1"/>
              </a:lnRef>
              <a:fillRef idx="0">
                <a:schemeClr val="accent1"/>
              </a:fillRef>
              <a:effectRef idx="0">
                <a:schemeClr val="accent1"/>
              </a:effectRef>
              <a:fontRef idx="minor">
                <a:schemeClr val="tx1"/>
              </a:fontRef>
            </p:style>
          </p:cxnSp>
        </p:grpSp>
      </p:grpSp>
      <p:grpSp>
        <p:nvGrpSpPr>
          <p:cNvPr id="941" name="Группа 940"/>
          <p:cNvGrpSpPr/>
          <p:nvPr/>
        </p:nvGrpSpPr>
        <p:grpSpPr>
          <a:xfrm>
            <a:off x="5188024" y="3784951"/>
            <a:ext cx="252575" cy="296366"/>
            <a:chOff x="5188024" y="3784951"/>
            <a:chExt cx="252575" cy="296366"/>
          </a:xfrm>
        </p:grpSpPr>
        <p:sp>
          <p:nvSpPr>
            <p:cNvPr id="942" name="Равнобедренный треугольник 941"/>
            <p:cNvSpPr/>
            <p:nvPr/>
          </p:nvSpPr>
          <p:spPr>
            <a:xfrm>
              <a:off x="5206506" y="3931755"/>
              <a:ext cx="105240" cy="149562"/>
            </a:xfrm>
            <a:prstGeom prst="triangle">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43" name="Группа 423"/>
            <p:cNvGrpSpPr/>
            <p:nvPr/>
          </p:nvGrpSpPr>
          <p:grpSpPr>
            <a:xfrm rot="967877">
              <a:off x="5188024" y="3784951"/>
              <a:ext cx="252575" cy="126870"/>
              <a:chOff x="5163304" y="3795886"/>
              <a:chExt cx="252575" cy="126870"/>
            </a:xfrm>
          </p:grpSpPr>
          <p:sp>
            <p:nvSpPr>
              <p:cNvPr id="944" name="Блок-схема: сохраненные данные 943"/>
              <p:cNvSpPr/>
              <p:nvPr/>
            </p:nvSpPr>
            <p:spPr>
              <a:xfrm rot="18389990">
                <a:off x="5247813" y="3754690"/>
                <a:ext cx="83557" cy="252575"/>
              </a:xfrm>
              <a:prstGeom prst="flowChartOnlineStorage">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5" name="Равнобедренный треугольник 944"/>
              <p:cNvSpPr/>
              <p:nvPr/>
            </p:nvSpPr>
            <p:spPr>
              <a:xfrm rot="2317012">
                <a:off x="5323736" y="3795886"/>
                <a:ext cx="33410" cy="43307"/>
              </a:xfrm>
              <a:prstGeom prst="triangle">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946" name="TextBox 945"/>
          <p:cNvSpPr txBox="1"/>
          <p:nvPr/>
        </p:nvSpPr>
        <p:spPr>
          <a:xfrm>
            <a:off x="5372342" y="3723878"/>
            <a:ext cx="855842" cy="400110"/>
          </a:xfrm>
          <a:prstGeom prst="rect">
            <a:avLst/>
          </a:prstGeom>
          <a:noFill/>
        </p:spPr>
        <p:txBody>
          <a:bodyPr wrap="square" rtlCol="0">
            <a:spAutoFit/>
          </a:bodyPr>
          <a:lstStyle/>
          <a:p>
            <a:pPr algn="ctr"/>
            <a:r>
              <a:rPr lang="ru-RU" sz="1000" b="1" dirty="0" smtClean="0">
                <a:solidFill>
                  <a:schemeClr val="bg2">
                    <a:lumMod val="50000"/>
                  </a:schemeClr>
                </a:solidFill>
              </a:rPr>
              <a:t>Станция</a:t>
            </a:r>
          </a:p>
          <a:p>
            <a:pPr algn="ctr"/>
            <a:r>
              <a:rPr lang="ru-RU" sz="1000" b="1" dirty="0" smtClean="0">
                <a:solidFill>
                  <a:schemeClr val="bg2">
                    <a:lumMod val="50000"/>
                  </a:schemeClr>
                </a:solidFill>
              </a:rPr>
              <a:t>управления</a:t>
            </a:r>
            <a:endParaRPr lang="ru-RU" sz="1000" b="1" dirty="0">
              <a:solidFill>
                <a:schemeClr val="bg2">
                  <a:lumMod val="50000"/>
                </a:schemeClr>
              </a:solidFill>
            </a:endParaRPr>
          </a:p>
        </p:txBody>
      </p:sp>
      <p:grpSp>
        <p:nvGrpSpPr>
          <p:cNvPr id="947" name="Группа 946"/>
          <p:cNvGrpSpPr/>
          <p:nvPr/>
        </p:nvGrpSpPr>
        <p:grpSpPr>
          <a:xfrm rot="17722228">
            <a:off x="4914218" y="3096420"/>
            <a:ext cx="175320" cy="708996"/>
            <a:chOff x="2247329" y="2597490"/>
            <a:chExt cx="175320" cy="708996"/>
          </a:xfrm>
        </p:grpSpPr>
        <p:grpSp>
          <p:nvGrpSpPr>
            <p:cNvPr id="948" name="Группа 224"/>
            <p:cNvGrpSpPr/>
            <p:nvPr/>
          </p:nvGrpSpPr>
          <p:grpSpPr>
            <a:xfrm rot="17734611">
              <a:off x="2007490" y="2946446"/>
              <a:ext cx="599879" cy="120201"/>
              <a:chOff x="5652120" y="6189119"/>
              <a:chExt cx="599879" cy="120201"/>
            </a:xfrm>
          </p:grpSpPr>
          <p:grpSp>
            <p:nvGrpSpPr>
              <p:cNvPr id="958" name="Группа 219"/>
              <p:cNvGrpSpPr/>
              <p:nvPr/>
            </p:nvGrpSpPr>
            <p:grpSpPr>
              <a:xfrm>
                <a:off x="5652120" y="6189306"/>
                <a:ext cx="360040" cy="120014"/>
                <a:chOff x="5652120" y="6189306"/>
                <a:chExt cx="360040" cy="120014"/>
              </a:xfrm>
            </p:grpSpPr>
            <p:sp>
              <p:nvSpPr>
                <p:cNvPr id="963" name="Дуга 962"/>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64" name="Дуга 963"/>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65" name="Дуга 964"/>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959" name="Группа 220"/>
              <p:cNvGrpSpPr/>
              <p:nvPr/>
            </p:nvGrpSpPr>
            <p:grpSpPr>
              <a:xfrm>
                <a:off x="5891959" y="6189119"/>
                <a:ext cx="360040" cy="120014"/>
                <a:chOff x="5652120" y="6189306"/>
                <a:chExt cx="360040" cy="120014"/>
              </a:xfrm>
            </p:grpSpPr>
            <p:sp>
              <p:nvSpPr>
                <p:cNvPr id="960" name="Дуга 95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61" name="Дуга 96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62" name="Дуга 96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949" name="Группа 225"/>
            <p:cNvGrpSpPr/>
            <p:nvPr/>
          </p:nvGrpSpPr>
          <p:grpSpPr>
            <a:xfrm rot="17734611">
              <a:off x="2062609" y="2837329"/>
              <a:ext cx="599879" cy="120201"/>
              <a:chOff x="5652120" y="6189119"/>
              <a:chExt cx="599879" cy="120201"/>
            </a:xfrm>
          </p:grpSpPr>
          <p:grpSp>
            <p:nvGrpSpPr>
              <p:cNvPr id="950" name="Группа 219"/>
              <p:cNvGrpSpPr/>
              <p:nvPr/>
            </p:nvGrpSpPr>
            <p:grpSpPr>
              <a:xfrm>
                <a:off x="5652120" y="6189306"/>
                <a:ext cx="360040" cy="120014"/>
                <a:chOff x="5652120" y="6189306"/>
                <a:chExt cx="360040" cy="120014"/>
              </a:xfrm>
            </p:grpSpPr>
            <p:sp>
              <p:nvSpPr>
                <p:cNvPr id="955" name="Дуга 95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56" name="Дуга 95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57" name="Дуга 95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951" name="Группа 220"/>
              <p:cNvGrpSpPr/>
              <p:nvPr/>
            </p:nvGrpSpPr>
            <p:grpSpPr>
              <a:xfrm>
                <a:off x="5891959" y="6189119"/>
                <a:ext cx="360040" cy="120014"/>
                <a:chOff x="5652120" y="6189306"/>
                <a:chExt cx="360040" cy="120014"/>
              </a:xfrm>
            </p:grpSpPr>
            <p:sp>
              <p:nvSpPr>
                <p:cNvPr id="952" name="Дуга 95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53" name="Дуга 95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54" name="Дуга 95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sp>
        <p:nvSpPr>
          <p:cNvPr id="966" name="TextBox 965"/>
          <p:cNvSpPr txBox="1"/>
          <p:nvPr/>
        </p:nvSpPr>
        <p:spPr>
          <a:xfrm>
            <a:off x="4067944" y="2355726"/>
            <a:ext cx="1008112" cy="400110"/>
          </a:xfrm>
          <a:prstGeom prst="rect">
            <a:avLst/>
          </a:prstGeom>
          <a:noFill/>
        </p:spPr>
        <p:txBody>
          <a:bodyPr wrap="square" rtlCol="0">
            <a:spAutoFit/>
          </a:bodyPr>
          <a:lstStyle/>
          <a:p>
            <a:pPr algn="ctr"/>
            <a:r>
              <a:rPr lang="ru-RU" sz="1000" b="1" dirty="0" smtClean="0">
                <a:solidFill>
                  <a:schemeClr val="tx2">
                    <a:lumMod val="75000"/>
                  </a:schemeClr>
                </a:solidFill>
              </a:rPr>
              <a:t>Сети </a:t>
            </a:r>
            <a:r>
              <a:rPr lang="en-US" sz="1000" b="1" dirty="0" smtClean="0">
                <a:solidFill>
                  <a:schemeClr val="tx2">
                    <a:lumMod val="75000"/>
                  </a:schemeClr>
                </a:solidFill>
              </a:rPr>
              <a:t>GSM</a:t>
            </a:r>
            <a:endParaRPr lang="ru-RU" sz="1000" b="1" dirty="0" smtClean="0">
              <a:solidFill>
                <a:schemeClr val="tx2">
                  <a:lumMod val="75000"/>
                </a:schemeClr>
              </a:solidFill>
            </a:endParaRPr>
          </a:p>
          <a:p>
            <a:pPr algn="ctr"/>
            <a:r>
              <a:rPr lang="ru-RU" sz="1000" b="1" dirty="0" smtClean="0">
                <a:solidFill>
                  <a:schemeClr val="tx2">
                    <a:lumMod val="75000"/>
                  </a:schemeClr>
                </a:solidFill>
              </a:rPr>
              <a:t>(при наличии)</a:t>
            </a:r>
          </a:p>
        </p:txBody>
      </p:sp>
      <p:grpSp>
        <p:nvGrpSpPr>
          <p:cNvPr id="967" name="Группа 966"/>
          <p:cNvGrpSpPr/>
          <p:nvPr/>
        </p:nvGrpSpPr>
        <p:grpSpPr>
          <a:xfrm>
            <a:off x="3010684" y="4083918"/>
            <a:ext cx="252575" cy="300195"/>
            <a:chOff x="3542669" y="4494356"/>
            <a:chExt cx="252575" cy="300195"/>
          </a:xfrm>
        </p:grpSpPr>
        <p:sp>
          <p:nvSpPr>
            <p:cNvPr id="968" name="Равнобедренный треугольник 967"/>
            <p:cNvSpPr/>
            <p:nvPr/>
          </p:nvSpPr>
          <p:spPr>
            <a:xfrm flipH="1">
              <a:off x="3596013" y="4644989"/>
              <a:ext cx="105240" cy="149562"/>
            </a:xfrm>
            <a:prstGeom prst="triangle">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69" name="Группа 158"/>
            <p:cNvGrpSpPr/>
            <p:nvPr/>
          </p:nvGrpSpPr>
          <p:grpSpPr>
            <a:xfrm rot="2072279">
              <a:off x="3542669" y="4494356"/>
              <a:ext cx="252575" cy="126870"/>
              <a:chOff x="3491880" y="4509120"/>
              <a:chExt cx="252575" cy="126870"/>
            </a:xfrm>
          </p:grpSpPr>
          <p:sp>
            <p:nvSpPr>
              <p:cNvPr id="970" name="Блок-схема: сохраненные данные 969"/>
              <p:cNvSpPr/>
              <p:nvPr/>
            </p:nvSpPr>
            <p:spPr>
              <a:xfrm rot="3210010" flipH="1">
                <a:off x="3576389" y="4467924"/>
                <a:ext cx="83557" cy="252575"/>
              </a:xfrm>
              <a:prstGeom prst="flowChartOnlineStorage">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1" name="Равнобедренный треугольник 970"/>
              <p:cNvSpPr/>
              <p:nvPr/>
            </p:nvSpPr>
            <p:spPr>
              <a:xfrm rot="19282988" flipH="1">
                <a:off x="3550613" y="4509120"/>
                <a:ext cx="33410" cy="43307"/>
              </a:xfrm>
              <a:prstGeom prst="triangle">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972" name="Группа 198"/>
          <p:cNvGrpSpPr/>
          <p:nvPr/>
        </p:nvGrpSpPr>
        <p:grpSpPr>
          <a:xfrm>
            <a:off x="3027698" y="2707882"/>
            <a:ext cx="175321" cy="1310460"/>
            <a:chOff x="3565662" y="3118320"/>
            <a:chExt cx="175321" cy="1310460"/>
          </a:xfrm>
        </p:grpSpPr>
        <p:grpSp>
          <p:nvGrpSpPr>
            <p:cNvPr id="973" name="Группа 160"/>
            <p:cNvGrpSpPr/>
            <p:nvPr/>
          </p:nvGrpSpPr>
          <p:grpSpPr>
            <a:xfrm rot="20049065">
              <a:off x="3565663" y="3719784"/>
              <a:ext cx="175320" cy="708996"/>
              <a:chOff x="2247329" y="2597490"/>
              <a:chExt cx="175320" cy="708996"/>
            </a:xfrm>
          </p:grpSpPr>
          <p:grpSp>
            <p:nvGrpSpPr>
              <p:cNvPr id="993" name="Группа 224"/>
              <p:cNvGrpSpPr/>
              <p:nvPr/>
            </p:nvGrpSpPr>
            <p:grpSpPr>
              <a:xfrm rot="17734611">
                <a:off x="2007490" y="2946446"/>
                <a:ext cx="599879" cy="120201"/>
                <a:chOff x="5652120" y="6189119"/>
                <a:chExt cx="599879" cy="120201"/>
              </a:xfrm>
            </p:grpSpPr>
            <p:grpSp>
              <p:nvGrpSpPr>
                <p:cNvPr id="1003" name="Группа 219"/>
                <p:cNvGrpSpPr/>
                <p:nvPr/>
              </p:nvGrpSpPr>
              <p:grpSpPr>
                <a:xfrm>
                  <a:off x="5652120" y="6189306"/>
                  <a:ext cx="360040" cy="120014"/>
                  <a:chOff x="5652120" y="6189306"/>
                  <a:chExt cx="360040" cy="120014"/>
                </a:xfrm>
              </p:grpSpPr>
              <p:sp>
                <p:nvSpPr>
                  <p:cNvPr id="1008" name="Дуга 17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9" name="Дуга 100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10" name="Дуга 100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04" name="Группа 220"/>
                <p:cNvGrpSpPr/>
                <p:nvPr/>
              </p:nvGrpSpPr>
              <p:grpSpPr>
                <a:xfrm>
                  <a:off x="5891959" y="6189119"/>
                  <a:ext cx="360040" cy="120014"/>
                  <a:chOff x="5652120" y="6189306"/>
                  <a:chExt cx="360040" cy="120014"/>
                </a:xfrm>
              </p:grpSpPr>
              <p:sp>
                <p:nvSpPr>
                  <p:cNvPr id="1005" name="Дуга 100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6" name="Дуга 100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7" name="Дуга 175"/>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994" name="Группа 225"/>
              <p:cNvGrpSpPr/>
              <p:nvPr/>
            </p:nvGrpSpPr>
            <p:grpSpPr>
              <a:xfrm rot="17734611">
                <a:off x="2062609" y="2837329"/>
                <a:ext cx="599879" cy="120201"/>
                <a:chOff x="5652120" y="6189119"/>
                <a:chExt cx="599879" cy="120201"/>
              </a:xfrm>
            </p:grpSpPr>
            <p:grpSp>
              <p:nvGrpSpPr>
                <p:cNvPr id="995" name="Группа 219"/>
                <p:cNvGrpSpPr/>
                <p:nvPr/>
              </p:nvGrpSpPr>
              <p:grpSpPr>
                <a:xfrm>
                  <a:off x="5652120" y="6189306"/>
                  <a:ext cx="360040" cy="120014"/>
                  <a:chOff x="5652120" y="6189306"/>
                  <a:chExt cx="360040" cy="120014"/>
                </a:xfrm>
              </p:grpSpPr>
              <p:sp>
                <p:nvSpPr>
                  <p:cNvPr id="1000" name="Дуга 16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1" name="Дуга 100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2" name="Дуга 100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996" name="Группа 220"/>
                <p:cNvGrpSpPr/>
                <p:nvPr/>
              </p:nvGrpSpPr>
              <p:grpSpPr>
                <a:xfrm>
                  <a:off x="5891959" y="6189119"/>
                  <a:ext cx="360040" cy="120014"/>
                  <a:chOff x="5652120" y="6189306"/>
                  <a:chExt cx="360040" cy="120014"/>
                </a:xfrm>
              </p:grpSpPr>
              <p:sp>
                <p:nvSpPr>
                  <p:cNvPr id="997" name="Дуга 16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8" name="Дуга 16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9" name="Дуга 16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974" name="Группа 179"/>
            <p:cNvGrpSpPr/>
            <p:nvPr/>
          </p:nvGrpSpPr>
          <p:grpSpPr>
            <a:xfrm rot="20049065">
              <a:off x="3565662" y="3118320"/>
              <a:ext cx="175320" cy="708996"/>
              <a:chOff x="2247329" y="2597490"/>
              <a:chExt cx="175320" cy="708996"/>
            </a:xfrm>
          </p:grpSpPr>
          <p:grpSp>
            <p:nvGrpSpPr>
              <p:cNvPr id="975" name="Группа 224"/>
              <p:cNvGrpSpPr/>
              <p:nvPr/>
            </p:nvGrpSpPr>
            <p:grpSpPr>
              <a:xfrm rot="17734611">
                <a:off x="2007490" y="2946446"/>
                <a:ext cx="599879" cy="120201"/>
                <a:chOff x="5652120" y="6189119"/>
                <a:chExt cx="599879" cy="120201"/>
              </a:xfrm>
            </p:grpSpPr>
            <p:grpSp>
              <p:nvGrpSpPr>
                <p:cNvPr id="985" name="Группа 219"/>
                <p:cNvGrpSpPr/>
                <p:nvPr/>
              </p:nvGrpSpPr>
              <p:grpSpPr>
                <a:xfrm>
                  <a:off x="5652120" y="6189306"/>
                  <a:ext cx="360040" cy="120014"/>
                  <a:chOff x="5652120" y="6189306"/>
                  <a:chExt cx="360040" cy="120014"/>
                </a:xfrm>
              </p:grpSpPr>
              <p:sp>
                <p:nvSpPr>
                  <p:cNvPr id="990" name="Дуга 98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1" name="Дуга 99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2" name="Дуга 99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986" name="Группа 220"/>
                <p:cNvGrpSpPr/>
                <p:nvPr/>
              </p:nvGrpSpPr>
              <p:grpSpPr>
                <a:xfrm>
                  <a:off x="5891959" y="6189119"/>
                  <a:ext cx="360040" cy="120014"/>
                  <a:chOff x="5652120" y="6189306"/>
                  <a:chExt cx="360040" cy="120014"/>
                </a:xfrm>
              </p:grpSpPr>
              <p:sp>
                <p:nvSpPr>
                  <p:cNvPr id="987" name="Дуга 98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8" name="Дуга 98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9" name="Дуга 98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976" name="Группа 225"/>
              <p:cNvGrpSpPr/>
              <p:nvPr/>
            </p:nvGrpSpPr>
            <p:grpSpPr>
              <a:xfrm rot="17734611">
                <a:off x="2062609" y="2837329"/>
                <a:ext cx="599879" cy="120201"/>
                <a:chOff x="5652120" y="6189119"/>
                <a:chExt cx="599879" cy="120201"/>
              </a:xfrm>
            </p:grpSpPr>
            <p:grpSp>
              <p:nvGrpSpPr>
                <p:cNvPr id="977" name="Группа 219"/>
                <p:cNvGrpSpPr/>
                <p:nvPr/>
              </p:nvGrpSpPr>
              <p:grpSpPr>
                <a:xfrm>
                  <a:off x="5652120" y="6189306"/>
                  <a:ext cx="360040" cy="120014"/>
                  <a:chOff x="5652120" y="6189306"/>
                  <a:chExt cx="360040" cy="120014"/>
                </a:xfrm>
              </p:grpSpPr>
              <p:sp>
                <p:nvSpPr>
                  <p:cNvPr id="982" name="Дуга 98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3" name="Дуга 98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4" name="Дуга 98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978" name="Группа 220"/>
                <p:cNvGrpSpPr/>
                <p:nvPr/>
              </p:nvGrpSpPr>
              <p:grpSpPr>
                <a:xfrm>
                  <a:off x="5891959" y="6189119"/>
                  <a:ext cx="360040" cy="120014"/>
                  <a:chOff x="5652120" y="6189306"/>
                  <a:chExt cx="360040" cy="120014"/>
                </a:xfrm>
              </p:grpSpPr>
              <p:sp>
                <p:nvSpPr>
                  <p:cNvPr id="979" name="Дуга 97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0" name="Дуга 97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1" name="Дуга 98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nvGrpSpPr>
          <p:cNvPr id="1011" name="Группа 199"/>
          <p:cNvGrpSpPr/>
          <p:nvPr/>
        </p:nvGrpSpPr>
        <p:grpSpPr>
          <a:xfrm>
            <a:off x="3025924" y="1506394"/>
            <a:ext cx="175321" cy="1310460"/>
            <a:chOff x="3565662" y="3118320"/>
            <a:chExt cx="175321" cy="1310460"/>
          </a:xfrm>
        </p:grpSpPr>
        <p:grpSp>
          <p:nvGrpSpPr>
            <p:cNvPr id="1012" name="Группа 160"/>
            <p:cNvGrpSpPr/>
            <p:nvPr/>
          </p:nvGrpSpPr>
          <p:grpSpPr>
            <a:xfrm rot="20049065">
              <a:off x="3565663" y="3719784"/>
              <a:ext cx="175320" cy="708996"/>
              <a:chOff x="2247329" y="2597490"/>
              <a:chExt cx="175320" cy="708996"/>
            </a:xfrm>
          </p:grpSpPr>
          <p:grpSp>
            <p:nvGrpSpPr>
              <p:cNvPr id="1032" name="Группа 224"/>
              <p:cNvGrpSpPr/>
              <p:nvPr/>
            </p:nvGrpSpPr>
            <p:grpSpPr>
              <a:xfrm rot="17734611">
                <a:off x="2007490" y="2946446"/>
                <a:ext cx="599879" cy="120201"/>
                <a:chOff x="5652120" y="6189119"/>
                <a:chExt cx="599879" cy="120201"/>
              </a:xfrm>
            </p:grpSpPr>
            <p:grpSp>
              <p:nvGrpSpPr>
                <p:cNvPr id="1042" name="Группа 219"/>
                <p:cNvGrpSpPr/>
                <p:nvPr/>
              </p:nvGrpSpPr>
              <p:grpSpPr>
                <a:xfrm>
                  <a:off x="5652120" y="6189306"/>
                  <a:ext cx="360040" cy="120014"/>
                  <a:chOff x="5652120" y="6189306"/>
                  <a:chExt cx="360040" cy="120014"/>
                </a:xfrm>
              </p:grpSpPr>
              <p:sp>
                <p:nvSpPr>
                  <p:cNvPr id="1047" name="Дуга 104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8" name="Дуга 104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9" name="Дуга 104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43" name="Группа 220"/>
                <p:cNvGrpSpPr/>
                <p:nvPr/>
              </p:nvGrpSpPr>
              <p:grpSpPr>
                <a:xfrm>
                  <a:off x="5891959" y="6189119"/>
                  <a:ext cx="360040" cy="120014"/>
                  <a:chOff x="5652120" y="6189306"/>
                  <a:chExt cx="360040" cy="120014"/>
                </a:xfrm>
              </p:grpSpPr>
              <p:sp>
                <p:nvSpPr>
                  <p:cNvPr id="1044" name="Дуга 1043"/>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5" name="Дуга 1044"/>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6" name="Дуга 1045"/>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033" name="Группа 225"/>
              <p:cNvGrpSpPr/>
              <p:nvPr/>
            </p:nvGrpSpPr>
            <p:grpSpPr>
              <a:xfrm rot="17734611">
                <a:off x="2062609" y="2837329"/>
                <a:ext cx="599879" cy="120201"/>
                <a:chOff x="5652120" y="6189119"/>
                <a:chExt cx="599879" cy="120201"/>
              </a:xfrm>
            </p:grpSpPr>
            <p:grpSp>
              <p:nvGrpSpPr>
                <p:cNvPr id="1034" name="Группа 219"/>
                <p:cNvGrpSpPr/>
                <p:nvPr/>
              </p:nvGrpSpPr>
              <p:grpSpPr>
                <a:xfrm>
                  <a:off x="5652120" y="6189306"/>
                  <a:ext cx="360040" cy="120014"/>
                  <a:chOff x="5652120" y="6189306"/>
                  <a:chExt cx="360040" cy="120014"/>
                </a:xfrm>
              </p:grpSpPr>
              <p:sp>
                <p:nvSpPr>
                  <p:cNvPr id="1039" name="Дуга 103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0" name="Дуга 103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1" name="Дуга 104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35" name="Группа 220"/>
                <p:cNvGrpSpPr/>
                <p:nvPr/>
              </p:nvGrpSpPr>
              <p:grpSpPr>
                <a:xfrm>
                  <a:off x="5891959" y="6189119"/>
                  <a:ext cx="360040" cy="120014"/>
                  <a:chOff x="5652120" y="6189306"/>
                  <a:chExt cx="360040" cy="120014"/>
                </a:xfrm>
              </p:grpSpPr>
              <p:sp>
                <p:nvSpPr>
                  <p:cNvPr id="1036" name="Дуга 103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37" name="Дуга 103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38" name="Дуга 103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013" name="Группа 179"/>
            <p:cNvGrpSpPr/>
            <p:nvPr/>
          </p:nvGrpSpPr>
          <p:grpSpPr>
            <a:xfrm rot="20049065">
              <a:off x="3565662" y="3118320"/>
              <a:ext cx="175320" cy="708996"/>
              <a:chOff x="2247329" y="2597490"/>
              <a:chExt cx="175320" cy="708996"/>
            </a:xfrm>
          </p:grpSpPr>
          <p:grpSp>
            <p:nvGrpSpPr>
              <p:cNvPr id="1014" name="Группа 224"/>
              <p:cNvGrpSpPr/>
              <p:nvPr/>
            </p:nvGrpSpPr>
            <p:grpSpPr>
              <a:xfrm rot="17734611">
                <a:off x="2007490" y="2946446"/>
                <a:ext cx="599879" cy="120201"/>
                <a:chOff x="5652120" y="6189119"/>
                <a:chExt cx="599879" cy="120201"/>
              </a:xfrm>
            </p:grpSpPr>
            <p:grpSp>
              <p:nvGrpSpPr>
                <p:cNvPr id="1024" name="Группа 219"/>
                <p:cNvGrpSpPr/>
                <p:nvPr/>
              </p:nvGrpSpPr>
              <p:grpSpPr>
                <a:xfrm>
                  <a:off x="5652120" y="6189306"/>
                  <a:ext cx="360040" cy="120014"/>
                  <a:chOff x="5652120" y="6189306"/>
                  <a:chExt cx="360040" cy="120014"/>
                </a:xfrm>
              </p:grpSpPr>
              <p:sp>
                <p:nvSpPr>
                  <p:cNvPr id="1029" name="Дуга 102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30" name="Дуга 102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31" name="Дуга 103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25" name="Группа 220"/>
                <p:cNvGrpSpPr/>
                <p:nvPr/>
              </p:nvGrpSpPr>
              <p:grpSpPr>
                <a:xfrm>
                  <a:off x="5891959" y="6189119"/>
                  <a:ext cx="360040" cy="120014"/>
                  <a:chOff x="5652120" y="6189306"/>
                  <a:chExt cx="360040" cy="120014"/>
                </a:xfrm>
              </p:grpSpPr>
              <p:sp>
                <p:nvSpPr>
                  <p:cNvPr id="1026" name="Дуга 102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7" name="Дуга 102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8" name="Дуга 102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015" name="Группа 225"/>
              <p:cNvGrpSpPr/>
              <p:nvPr/>
            </p:nvGrpSpPr>
            <p:grpSpPr>
              <a:xfrm rot="17734611">
                <a:off x="2062609" y="2837329"/>
                <a:ext cx="599879" cy="120201"/>
                <a:chOff x="5652120" y="6189119"/>
                <a:chExt cx="599879" cy="120201"/>
              </a:xfrm>
            </p:grpSpPr>
            <p:grpSp>
              <p:nvGrpSpPr>
                <p:cNvPr id="1016" name="Группа 219"/>
                <p:cNvGrpSpPr/>
                <p:nvPr/>
              </p:nvGrpSpPr>
              <p:grpSpPr>
                <a:xfrm>
                  <a:off x="5652120" y="6189306"/>
                  <a:ext cx="360040" cy="120014"/>
                  <a:chOff x="5652120" y="6189306"/>
                  <a:chExt cx="360040" cy="120014"/>
                </a:xfrm>
              </p:grpSpPr>
              <p:sp>
                <p:nvSpPr>
                  <p:cNvPr id="1021" name="Дуга 1020"/>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2" name="Дуга 1021"/>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3" name="Дуга 1022"/>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17" name="Группа 220"/>
                <p:cNvGrpSpPr/>
                <p:nvPr/>
              </p:nvGrpSpPr>
              <p:grpSpPr>
                <a:xfrm>
                  <a:off x="5891959" y="6189119"/>
                  <a:ext cx="360040" cy="120014"/>
                  <a:chOff x="5652120" y="6189306"/>
                  <a:chExt cx="360040" cy="120014"/>
                </a:xfrm>
              </p:grpSpPr>
              <p:sp>
                <p:nvSpPr>
                  <p:cNvPr id="1018" name="Дуга 101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19" name="Дуга 101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0" name="Дуга 101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sp>
        <p:nvSpPr>
          <p:cNvPr id="1050" name="Прямоугольник 1049"/>
          <p:cNvSpPr/>
          <p:nvPr/>
        </p:nvSpPr>
        <p:spPr>
          <a:xfrm>
            <a:off x="6804248" y="868388"/>
            <a:ext cx="1584176" cy="983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Штаб по ликвидации  ЧС</a:t>
            </a:r>
          </a:p>
          <a:p>
            <a:pPr algn="ctr"/>
            <a:r>
              <a:rPr lang="ru-RU" sz="1400" b="1" dirty="0" smtClean="0"/>
              <a:t>(ЦЧС)</a:t>
            </a:r>
            <a:endParaRPr lang="ru-RU" sz="1400" b="1" dirty="0"/>
          </a:p>
        </p:txBody>
      </p:sp>
      <p:sp>
        <p:nvSpPr>
          <p:cNvPr id="1051" name="TextBox 1050"/>
          <p:cNvSpPr txBox="1"/>
          <p:nvPr/>
        </p:nvSpPr>
        <p:spPr>
          <a:xfrm>
            <a:off x="2411760" y="4170690"/>
            <a:ext cx="792088" cy="246221"/>
          </a:xfrm>
          <a:prstGeom prst="rect">
            <a:avLst/>
          </a:prstGeom>
          <a:noFill/>
        </p:spPr>
        <p:txBody>
          <a:bodyPr wrap="square" rtlCol="0">
            <a:spAutoFit/>
          </a:bodyPr>
          <a:lstStyle/>
          <a:p>
            <a:pPr algn="ctr"/>
            <a:r>
              <a:rPr lang="ru-RU" sz="1000" b="1" dirty="0" smtClean="0">
                <a:solidFill>
                  <a:schemeClr val="tx2">
                    <a:lumMod val="75000"/>
                  </a:schemeClr>
                </a:solidFill>
              </a:rPr>
              <a:t>МКВКС</a:t>
            </a:r>
          </a:p>
        </p:txBody>
      </p:sp>
      <p:sp>
        <p:nvSpPr>
          <p:cNvPr id="1052" name="TextBox 1051"/>
          <p:cNvSpPr txBox="1"/>
          <p:nvPr/>
        </p:nvSpPr>
        <p:spPr>
          <a:xfrm>
            <a:off x="7020272" y="2420888"/>
            <a:ext cx="437557" cy="276999"/>
          </a:xfrm>
          <a:prstGeom prst="rect">
            <a:avLst/>
          </a:prstGeom>
          <a:noFill/>
        </p:spPr>
        <p:txBody>
          <a:bodyPr wrap="none" rtlCol="0">
            <a:spAutoFit/>
          </a:bodyPr>
          <a:lstStyle/>
          <a:p>
            <a:pPr algn="ctr"/>
            <a:r>
              <a:rPr lang="ru-RU" sz="1200" b="1" dirty="0" smtClean="0"/>
              <a:t>БВС</a:t>
            </a:r>
          </a:p>
        </p:txBody>
      </p:sp>
      <p:cxnSp>
        <p:nvCxnSpPr>
          <p:cNvPr id="1053" name="Соединительная линия уступом 1052"/>
          <p:cNvCxnSpPr/>
          <p:nvPr/>
        </p:nvCxnSpPr>
        <p:spPr>
          <a:xfrm flipV="1">
            <a:off x="3165748" y="4006536"/>
            <a:ext cx="2013728" cy="293406"/>
          </a:xfrm>
          <a:prstGeom prst="bentConnector3">
            <a:avLst>
              <a:gd name="adj1" fmla="val 11025"/>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1054" name="TextBox 1053"/>
          <p:cNvSpPr txBox="1"/>
          <p:nvPr/>
        </p:nvSpPr>
        <p:spPr>
          <a:xfrm rot="16200000">
            <a:off x="8137874" y="3463526"/>
            <a:ext cx="891337" cy="246221"/>
          </a:xfrm>
          <a:prstGeom prst="rect">
            <a:avLst/>
          </a:prstGeom>
          <a:noFill/>
        </p:spPr>
        <p:txBody>
          <a:bodyPr wrap="square" rtlCol="0">
            <a:spAutoFit/>
          </a:bodyPr>
          <a:lstStyle/>
          <a:p>
            <a:pPr algn="ctr"/>
            <a:r>
              <a:rPr lang="ru-RU" sz="1000" b="1" dirty="0" smtClean="0">
                <a:solidFill>
                  <a:schemeClr val="accent1">
                    <a:lumMod val="75000"/>
                  </a:schemeClr>
                </a:solidFill>
              </a:rPr>
              <a:t>50-150 м</a:t>
            </a:r>
          </a:p>
        </p:txBody>
      </p:sp>
      <p:sp>
        <p:nvSpPr>
          <p:cNvPr id="1055" name="TextBox 1054"/>
          <p:cNvSpPr txBox="1"/>
          <p:nvPr/>
        </p:nvSpPr>
        <p:spPr>
          <a:xfrm>
            <a:off x="2771800" y="843558"/>
            <a:ext cx="921086" cy="369332"/>
          </a:xfrm>
          <a:prstGeom prst="rect">
            <a:avLst/>
          </a:prstGeom>
          <a:noFill/>
        </p:spPr>
        <p:txBody>
          <a:bodyPr wrap="none" rtlCol="0">
            <a:spAutoFit/>
          </a:bodyPr>
          <a:lstStyle/>
          <a:p>
            <a:r>
              <a:rPr lang="en-US" sz="1200" b="1" dirty="0" smtClean="0"/>
              <a:t>INMARSAT</a:t>
            </a:r>
            <a:r>
              <a:rPr lang="en-US" dirty="0" smtClean="0"/>
              <a:t> </a:t>
            </a:r>
            <a:endParaRPr lang="ru-RU" dirty="0"/>
          </a:p>
        </p:txBody>
      </p:sp>
      <p:pic>
        <p:nvPicPr>
          <p:cNvPr id="1056" name="Рисунок 1055" descr="depo.jpg"/>
          <p:cNvPicPr>
            <a:picLocks noChangeAspect="1"/>
          </p:cNvPicPr>
          <p:nvPr/>
        </p:nvPicPr>
        <p:blipFill>
          <a:blip r:embed="rId5" cstate="print"/>
          <a:stretch>
            <a:fillRect/>
          </a:stretch>
        </p:blipFill>
        <p:spPr>
          <a:xfrm>
            <a:off x="539552" y="4131861"/>
            <a:ext cx="874986" cy="312097"/>
          </a:xfrm>
          <a:prstGeom prst="rect">
            <a:avLst/>
          </a:prstGeom>
        </p:spPr>
      </p:pic>
      <p:cxnSp>
        <p:nvCxnSpPr>
          <p:cNvPr id="1057" name="Прямая со стрелкой 1056"/>
          <p:cNvCxnSpPr/>
          <p:nvPr/>
        </p:nvCxnSpPr>
        <p:spPr>
          <a:xfrm>
            <a:off x="8028384" y="2852936"/>
            <a:ext cx="0" cy="1440160"/>
          </a:xfrm>
          <a:prstGeom prst="straightConnector1">
            <a:avLst/>
          </a:prstGeom>
          <a:ln w="25400">
            <a:solidFill>
              <a:schemeClr val="accent3">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58" name="TextBox 1057"/>
          <p:cNvSpPr txBox="1"/>
          <p:nvPr/>
        </p:nvSpPr>
        <p:spPr>
          <a:xfrm>
            <a:off x="7092280" y="3356992"/>
            <a:ext cx="963725" cy="553998"/>
          </a:xfrm>
          <a:prstGeom prst="rect">
            <a:avLst/>
          </a:prstGeom>
          <a:noFill/>
        </p:spPr>
        <p:txBody>
          <a:bodyPr wrap="none" rtlCol="0">
            <a:spAutoFit/>
          </a:bodyPr>
          <a:lstStyle/>
          <a:p>
            <a:pPr algn="ctr"/>
            <a:r>
              <a:rPr lang="ru-RU" sz="1000" b="1" dirty="0" smtClean="0">
                <a:solidFill>
                  <a:schemeClr val="accent3">
                    <a:lumMod val="50000"/>
                  </a:schemeClr>
                </a:solidFill>
              </a:rPr>
              <a:t>Съёмка с</a:t>
            </a:r>
          </a:p>
          <a:p>
            <a:pPr algn="ctr"/>
            <a:r>
              <a:rPr lang="ru-RU" sz="1000" b="1" dirty="0" smtClean="0">
                <a:solidFill>
                  <a:schemeClr val="accent3">
                    <a:lumMod val="50000"/>
                  </a:schemeClr>
                </a:solidFill>
              </a:rPr>
              <a:t> высоким</a:t>
            </a:r>
          </a:p>
          <a:p>
            <a:pPr algn="ctr"/>
            <a:r>
              <a:rPr lang="ru-RU" sz="1000" b="1" dirty="0" smtClean="0">
                <a:solidFill>
                  <a:schemeClr val="accent3">
                    <a:lumMod val="50000"/>
                  </a:schemeClr>
                </a:solidFill>
              </a:rPr>
              <a:t>разрешением</a:t>
            </a:r>
            <a:endParaRPr lang="ru-RU" sz="1000" b="1" dirty="0">
              <a:solidFill>
                <a:schemeClr val="accent3">
                  <a:lumMod val="50000"/>
                </a:schemeClr>
              </a:solidFill>
            </a:endParaRPr>
          </a:p>
        </p:txBody>
      </p:sp>
      <p:cxnSp>
        <p:nvCxnSpPr>
          <p:cNvPr id="1059" name="Прямая соединительная линия 1058"/>
          <p:cNvCxnSpPr/>
          <p:nvPr/>
        </p:nvCxnSpPr>
        <p:spPr>
          <a:xfrm>
            <a:off x="539552" y="4443958"/>
            <a:ext cx="14401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60" name="Прямая соединительная линия 1059"/>
          <p:cNvCxnSpPr/>
          <p:nvPr/>
        </p:nvCxnSpPr>
        <p:spPr>
          <a:xfrm flipV="1">
            <a:off x="1861984" y="4315182"/>
            <a:ext cx="216024"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Прямая соединительная линия 1060"/>
          <p:cNvCxnSpPr/>
          <p:nvPr/>
        </p:nvCxnSpPr>
        <p:spPr>
          <a:xfrm flipV="1">
            <a:off x="1933992" y="4315182"/>
            <a:ext cx="216024"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2" name="Группа 1061"/>
          <p:cNvGrpSpPr/>
          <p:nvPr/>
        </p:nvGrpSpPr>
        <p:grpSpPr>
          <a:xfrm rot="5400000">
            <a:off x="4883662" y="-284940"/>
            <a:ext cx="177095" cy="3232028"/>
            <a:chOff x="3563888" y="1196752"/>
            <a:chExt cx="177095" cy="3232028"/>
          </a:xfrm>
        </p:grpSpPr>
        <p:grpSp>
          <p:nvGrpSpPr>
            <p:cNvPr id="1063" name="Группа 198"/>
            <p:cNvGrpSpPr/>
            <p:nvPr/>
          </p:nvGrpSpPr>
          <p:grpSpPr>
            <a:xfrm>
              <a:off x="3565662" y="3118320"/>
              <a:ext cx="175321" cy="1310460"/>
              <a:chOff x="3565662" y="3118320"/>
              <a:chExt cx="175321" cy="1310460"/>
            </a:xfrm>
          </p:grpSpPr>
          <p:grpSp>
            <p:nvGrpSpPr>
              <p:cNvPr id="1142" name="Группа 160"/>
              <p:cNvGrpSpPr/>
              <p:nvPr/>
            </p:nvGrpSpPr>
            <p:grpSpPr>
              <a:xfrm rot="20049065">
                <a:off x="3565663" y="3719784"/>
                <a:ext cx="175320" cy="708996"/>
                <a:chOff x="2247329" y="2597490"/>
                <a:chExt cx="175320" cy="708996"/>
              </a:xfrm>
            </p:grpSpPr>
            <p:grpSp>
              <p:nvGrpSpPr>
                <p:cNvPr id="1162" name="Группа 224"/>
                <p:cNvGrpSpPr/>
                <p:nvPr/>
              </p:nvGrpSpPr>
              <p:grpSpPr>
                <a:xfrm rot="17734611">
                  <a:off x="2007490" y="2946446"/>
                  <a:ext cx="599879" cy="120201"/>
                  <a:chOff x="5652120" y="6189119"/>
                  <a:chExt cx="599879" cy="120201"/>
                </a:xfrm>
              </p:grpSpPr>
              <p:grpSp>
                <p:nvGrpSpPr>
                  <p:cNvPr id="1172" name="Группа 219"/>
                  <p:cNvGrpSpPr/>
                  <p:nvPr/>
                </p:nvGrpSpPr>
                <p:grpSpPr>
                  <a:xfrm>
                    <a:off x="5652120" y="6189306"/>
                    <a:ext cx="360040" cy="120014"/>
                    <a:chOff x="5652120" y="6189306"/>
                    <a:chExt cx="360040" cy="120014"/>
                  </a:xfrm>
                </p:grpSpPr>
                <p:sp>
                  <p:nvSpPr>
                    <p:cNvPr id="1177" name="Дуга 117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8" name="Дуга 117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9" name="Дуга 117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73" name="Группа 220"/>
                  <p:cNvGrpSpPr/>
                  <p:nvPr/>
                </p:nvGrpSpPr>
                <p:grpSpPr>
                  <a:xfrm>
                    <a:off x="5891959" y="6189119"/>
                    <a:ext cx="360040" cy="120014"/>
                    <a:chOff x="5652120" y="6189306"/>
                    <a:chExt cx="360040" cy="120014"/>
                  </a:xfrm>
                </p:grpSpPr>
                <p:sp>
                  <p:nvSpPr>
                    <p:cNvPr id="1174" name="Дуга 1173"/>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5" name="Дуга 1174"/>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6" name="Дуга 1175"/>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163" name="Группа 225"/>
                <p:cNvGrpSpPr/>
                <p:nvPr/>
              </p:nvGrpSpPr>
              <p:grpSpPr>
                <a:xfrm rot="17734611">
                  <a:off x="2062609" y="2837329"/>
                  <a:ext cx="599879" cy="120201"/>
                  <a:chOff x="5652120" y="6189119"/>
                  <a:chExt cx="599879" cy="120201"/>
                </a:xfrm>
              </p:grpSpPr>
              <p:grpSp>
                <p:nvGrpSpPr>
                  <p:cNvPr id="1164" name="Группа 219"/>
                  <p:cNvGrpSpPr/>
                  <p:nvPr/>
                </p:nvGrpSpPr>
                <p:grpSpPr>
                  <a:xfrm>
                    <a:off x="5652120" y="6189306"/>
                    <a:ext cx="360040" cy="120014"/>
                    <a:chOff x="5652120" y="6189306"/>
                    <a:chExt cx="360040" cy="120014"/>
                  </a:xfrm>
                </p:grpSpPr>
                <p:sp>
                  <p:nvSpPr>
                    <p:cNvPr id="1169" name="Дуга 116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0" name="Дуга 116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71" name="Дуга 117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65" name="Группа 220"/>
                  <p:cNvGrpSpPr/>
                  <p:nvPr/>
                </p:nvGrpSpPr>
                <p:grpSpPr>
                  <a:xfrm>
                    <a:off x="5891959" y="6189119"/>
                    <a:ext cx="360040" cy="120014"/>
                    <a:chOff x="5652120" y="6189306"/>
                    <a:chExt cx="360040" cy="120014"/>
                  </a:xfrm>
                </p:grpSpPr>
                <p:sp>
                  <p:nvSpPr>
                    <p:cNvPr id="1166" name="Дуга 116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7" name="Дуга 116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8" name="Дуга 116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143" name="Группа 179"/>
              <p:cNvGrpSpPr/>
              <p:nvPr/>
            </p:nvGrpSpPr>
            <p:grpSpPr>
              <a:xfrm rot="20049065">
                <a:off x="3565662" y="3118320"/>
                <a:ext cx="175320" cy="708996"/>
                <a:chOff x="2247329" y="2597490"/>
                <a:chExt cx="175320" cy="708996"/>
              </a:xfrm>
            </p:grpSpPr>
            <p:grpSp>
              <p:nvGrpSpPr>
                <p:cNvPr id="1144" name="Группа 224"/>
                <p:cNvGrpSpPr/>
                <p:nvPr/>
              </p:nvGrpSpPr>
              <p:grpSpPr>
                <a:xfrm rot="17734611">
                  <a:off x="2007490" y="2946446"/>
                  <a:ext cx="599879" cy="120201"/>
                  <a:chOff x="5652120" y="6189119"/>
                  <a:chExt cx="599879" cy="120201"/>
                </a:xfrm>
              </p:grpSpPr>
              <p:grpSp>
                <p:nvGrpSpPr>
                  <p:cNvPr id="1154" name="Группа 219"/>
                  <p:cNvGrpSpPr/>
                  <p:nvPr/>
                </p:nvGrpSpPr>
                <p:grpSpPr>
                  <a:xfrm>
                    <a:off x="5652120" y="6189306"/>
                    <a:ext cx="360040" cy="120014"/>
                    <a:chOff x="5652120" y="6189306"/>
                    <a:chExt cx="360040" cy="120014"/>
                  </a:xfrm>
                </p:grpSpPr>
                <p:sp>
                  <p:nvSpPr>
                    <p:cNvPr id="1159" name="Дуга 115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0" name="Дуга 115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1" name="Дуга 116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55" name="Группа 220"/>
                  <p:cNvGrpSpPr/>
                  <p:nvPr/>
                </p:nvGrpSpPr>
                <p:grpSpPr>
                  <a:xfrm>
                    <a:off x="5891959" y="6189119"/>
                    <a:ext cx="360040" cy="120014"/>
                    <a:chOff x="5652120" y="6189306"/>
                    <a:chExt cx="360040" cy="120014"/>
                  </a:xfrm>
                </p:grpSpPr>
                <p:sp>
                  <p:nvSpPr>
                    <p:cNvPr id="1156" name="Дуга 115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7" name="Дуга 115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8" name="Дуга 115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145" name="Группа 225"/>
                <p:cNvGrpSpPr/>
                <p:nvPr/>
              </p:nvGrpSpPr>
              <p:grpSpPr>
                <a:xfrm rot="17734611">
                  <a:off x="2062609" y="2837329"/>
                  <a:ext cx="599879" cy="120201"/>
                  <a:chOff x="5652120" y="6189119"/>
                  <a:chExt cx="599879" cy="120201"/>
                </a:xfrm>
              </p:grpSpPr>
              <p:grpSp>
                <p:nvGrpSpPr>
                  <p:cNvPr id="1146" name="Группа 219"/>
                  <p:cNvGrpSpPr/>
                  <p:nvPr/>
                </p:nvGrpSpPr>
                <p:grpSpPr>
                  <a:xfrm>
                    <a:off x="5652120" y="6189306"/>
                    <a:ext cx="360040" cy="120014"/>
                    <a:chOff x="5652120" y="6189306"/>
                    <a:chExt cx="360040" cy="120014"/>
                  </a:xfrm>
                </p:grpSpPr>
                <p:sp>
                  <p:nvSpPr>
                    <p:cNvPr id="1151" name="Дуга 1150"/>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2" name="Дуга 1151"/>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3" name="Дуга 1152"/>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47" name="Группа 220"/>
                  <p:cNvGrpSpPr/>
                  <p:nvPr/>
                </p:nvGrpSpPr>
                <p:grpSpPr>
                  <a:xfrm>
                    <a:off x="5891959" y="6189119"/>
                    <a:ext cx="360040" cy="120014"/>
                    <a:chOff x="5652120" y="6189306"/>
                    <a:chExt cx="360040" cy="120014"/>
                  </a:xfrm>
                </p:grpSpPr>
                <p:sp>
                  <p:nvSpPr>
                    <p:cNvPr id="1148" name="Дуга 114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49" name="Дуга 114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0" name="Дуга 114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nvGrpSpPr>
            <p:cNvPr id="1064" name="Группа 199"/>
            <p:cNvGrpSpPr/>
            <p:nvPr/>
          </p:nvGrpSpPr>
          <p:grpSpPr>
            <a:xfrm>
              <a:off x="3563888" y="1916832"/>
              <a:ext cx="175321" cy="1310460"/>
              <a:chOff x="3565662" y="3118320"/>
              <a:chExt cx="175321" cy="1310460"/>
            </a:xfrm>
          </p:grpSpPr>
          <p:grpSp>
            <p:nvGrpSpPr>
              <p:cNvPr id="1104" name="Группа 160"/>
              <p:cNvGrpSpPr/>
              <p:nvPr/>
            </p:nvGrpSpPr>
            <p:grpSpPr>
              <a:xfrm rot="20049065">
                <a:off x="3565663" y="3719784"/>
                <a:ext cx="175320" cy="708996"/>
                <a:chOff x="2247329" y="2597490"/>
                <a:chExt cx="175320" cy="708996"/>
              </a:xfrm>
            </p:grpSpPr>
            <p:grpSp>
              <p:nvGrpSpPr>
                <p:cNvPr id="1124" name="Группа 224"/>
                <p:cNvGrpSpPr/>
                <p:nvPr/>
              </p:nvGrpSpPr>
              <p:grpSpPr>
                <a:xfrm rot="17734611">
                  <a:off x="2007490" y="2946446"/>
                  <a:ext cx="599879" cy="120201"/>
                  <a:chOff x="5652120" y="6189119"/>
                  <a:chExt cx="599879" cy="120201"/>
                </a:xfrm>
              </p:grpSpPr>
              <p:grpSp>
                <p:nvGrpSpPr>
                  <p:cNvPr id="1134" name="Группа 219"/>
                  <p:cNvGrpSpPr/>
                  <p:nvPr/>
                </p:nvGrpSpPr>
                <p:grpSpPr>
                  <a:xfrm>
                    <a:off x="5652120" y="6189306"/>
                    <a:ext cx="360040" cy="120014"/>
                    <a:chOff x="5652120" y="6189306"/>
                    <a:chExt cx="360040" cy="120014"/>
                  </a:xfrm>
                </p:grpSpPr>
                <p:sp>
                  <p:nvSpPr>
                    <p:cNvPr id="1139" name="Дуга 113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40" name="Дуга 113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41" name="Дуга 114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35" name="Группа 220"/>
                  <p:cNvGrpSpPr/>
                  <p:nvPr/>
                </p:nvGrpSpPr>
                <p:grpSpPr>
                  <a:xfrm>
                    <a:off x="5891959" y="6189119"/>
                    <a:ext cx="360040" cy="120014"/>
                    <a:chOff x="5652120" y="6189306"/>
                    <a:chExt cx="360040" cy="120014"/>
                  </a:xfrm>
                </p:grpSpPr>
                <p:sp>
                  <p:nvSpPr>
                    <p:cNvPr id="1136" name="Дуга 113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7" name="Дуга 113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8" name="Дуга 113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125" name="Группа 225"/>
                <p:cNvGrpSpPr/>
                <p:nvPr/>
              </p:nvGrpSpPr>
              <p:grpSpPr>
                <a:xfrm rot="17734611">
                  <a:off x="2062609" y="2837329"/>
                  <a:ext cx="599879" cy="120201"/>
                  <a:chOff x="5652120" y="6189119"/>
                  <a:chExt cx="599879" cy="120201"/>
                </a:xfrm>
              </p:grpSpPr>
              <p:grpSp>
                <p:nvGrpSpPr>
                  <p:cNvPr id="1126" name="Группа 1125"/>
                  <p:cNvGrpSpPr/>
                  <p:nvPr/>
                </p:nvGrpSpPr>
                <p:grpSpPr>
                  <a:xfrm>
                    <a:off x="5652120" y="6189306"/>
                    <a:ext cx="360040" cy="120014"/>
                    <a:chOff x="5652120" y="6189306"/>
                    <a:chExt cx="360040" cy="120014"/>
                  </a:xfrm>
                </p:grpSpPr>
                <p:sp>
                  <p:nvSpPr>
                    <p:cNvPr id="1131" name="Дуга 1130"/>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2" name="Дуга 1131"/>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3" name="Дуга 1132"/>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27" name="Группа 1126"/>
                  <p:cNvGrpSpPr/>
                  <p:nvPr/>
                </p:nvGrpSpPr>
                <p:grpSpPr>
                  <a:xfrm>
                    <a:off x="5891959" y="6189119"/>
                    <a:ext cx="360040" cy="120014"/>
                    <a:chOff x="5652120" y="6189306"/>
                    <a:chExt cx="360040" cy="120014"/>
                  </a:xfrm>
                </p:grpSpPr>
                <p:sp>
                  <p:nvSpPr>
                    <p:cNvPr id="1128" name="Дуга 112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29" name="Дуга 112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0" name="Дуга 112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105" name="Группа 179"/>
              <p:cNvGrpSpPr/>
              <p:nvPr/>
            </p:nvGrpSpPr>
            <p:grpSpPr>
              <a:xfrm rot="20049065">
                <a:off x="3565662" y="3118320"/>
                <a:ext cx="175320" cy="708996"/>
                <a:chOff x="2247329" y="2597490"/>
                <a:chExt cx="175320" cy="708996"/>
              </a:xfrm>
            </p:grpSpPr>
            <p:grpSp>
              <p:nvGrpSpPr>
                <p:cNvPr id="1106" name="Группа 224"/>
                <p:cNvGrpSpPr/>
                <p:nvPr/>
              </p:nvGrpSpPr>
              <p:grpSpPr>
                <a:xfrm rot="17734611">
                  <a:off x="2007490" y="2946446"/>
                  <a:ext cx="599879" cy="120201"/>
                  <a:chOff x="5652120" y="6189119"/>
                  <a:chExt cx="599879" cy="120201"/>
                </a:xfrm>
              </p:grpSpPr>
              <p:grpSp>
                <p:nvGrpSpPr>
                  <p:cNvPr id="1116" name="Группа 219"/>
                  <p:cNvGrpSpPr/>
                  <p:nvPr/>
                </p:nvGrpSpPr>
                <p:grpSpPr>
                  <a:xfrm>
                    <a:off x="5652120" y="6189306"/>
                    <a:ext cx="360040" cy="120014"/>
                    <a:chOff x="5652120" y="6189306"/>
                    <a:chExt cx="360040" cy="120014"/>
                  </a:xfrm>
                </p:grpSpPr>
                <p:sp>
                  <p:nvSpPr>
                    <p:cNvPr id="1121" name="Дуга 1120"/>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22" name="Дуга 1121"/>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23" name="Дуга 1122"/>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17" name="Группа 220"/>
                  <p:cNvGrpSpPr/>
                  <p:nvPr/>
                </p:nvGrpSpPr>
                <p:grpSpPr>
                  <a:xfrm>
                    <a:off x="5891959" y="6189119"/>
                    <a:ext cx="360040" cy="120014"/>
                    <a:chOff x="5652120" y="6189306"/>
                    <a:chExt cx="360040" cy="120014"/>
                  </a:xfrm>
                </p:grpSpPr>
                <p:sp>
                  <p:nvSpPr>
                    <p:cNvPr id="1118" name="Дуга 111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19" name="Дуга 111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20" name="Дуга 111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107" name="Группа 225"/>
                <p:cNvGrpSpPr/>
                <p:nvPr/>
              </p:nvGrpSpPr>
              <p:grpSpPr>
                <a:xfrm rot="17734611">
                  <a:off x="2062609" y="2837329"/>
                  <a:ext cx="599879" cy="120201"/>
                  <a:chOff x="5652120" y="6189119"/>
                  <a:chExt cx="599879" cy="120201"/>
                </a:xfrm>
              </p:grpSpPr>
              <p:grpSp>
                <p:nvGrpSpPr>
                  <p:cNvPr id="1108" name="Группа 219"/>
                  <p:cNvGrpSpPr/>
                  <p:nvPr/>
                </p:nvGrpSpPr>
                <p:grpSpPr>
                  <a:xfrm>
                    <a:off x="5652120" y="6189306"/>
                    <a:ext cx="360040" cy="120014"/>
                    <a:chOff x="5652120" y="6189306"/>
                    <a:chExt cx="360040" cy="120014"/>
                  </a:xfrm>
                </p:grpSpPr>
                <p:sp>
                  <p:nvSpPr>
                    <p:cNvPr id="1113" name="Дуга 1112"/>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14" name="Дуга 1113"/>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15" name="Дуга 1114"/>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09" name="Группа 220"/>
                  <p:cNvGrpSpPr/>
                  <p:nvPr/>
                </p:nvGrpSpPr>
                <p:grpSpPr>
                  <a:xfrm>
                    <a:off x="5891959" y="6189119"/>
                    <a:ext cx="360040" cy="120014"/>
                    <a:chOff x="5652120" y="6189306"/>
                    <a:chExt cx="360040" cy="120014"/>
                  </a:xfrm>
                </p:grpSpPr>
                <p:sp>
                  <p:nvSpPr>
                    <p:cNvPr id="1110" name="Дуга 110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11" name="Дуга 111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12" name="Дуга 111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nvGrpSpPr>
            <p:cNvPr id="1065" name="Группа 230"/>
            <p:cNvGrpSpPr/>
            <p:nvPr/>
          </p:nvGrpSpPr>
          <p:grpSpPr>
            <a:xfrm>
              <a:off x="3563888" y="1196752"/>
              <a:ext cx="175321" cy="1310460"/>
              <a:chOff x="3565662" y="3118320"/>
              <a:chExt cx="175321" cy="1310460"/>
            </a:xfrm>
          </p:grpSpPr>
          <p:grpSp>
            <p:nvGrpSpPr>
              <p:cNvPr id="1066" name="Группа 160"/>
              <p:cNvGrpSpPr/>
              <p:nvPr/>
            </p:nvGrpSpPr>
            <p:grpSpPr>
              <a:xfrm rot="20049065">
                <a:off x="3565663" y="3719784"/>
                <a:ext cx="175320" cy="708996"/>
                <a:chOff x="2247329" y="2597490"/>
                <a:chExt cx="175320" cy="708996"/>
              </a:xfrm>
            </p:grpSpPr>
            <p:grpSp>
              <p:nvGrpSpPr>
                <p:cNvPr id="1086" name="Группа 224"/>
                <p:cNvGrpSpPr/>
                <p:nvPr/>
              </p:nvGrpSpPr>
              <p:grpSpPr>
                <a:xfrm rot="17734611">
                  <a:off x="2007490" y="2946446"/>
                  <a:ext cx="599879" cy="120201"/>
                  <a:chOff x="5652120" y="6189119"/>
                  <a:chExt cx="599879" cy="120201"/>
                </a:xfrm>
              </p:grpSpPr>
              <p:grpSp>
                <p:nvGrpSpPr>
                  <p:cNvPr id="1096" name="Группа 219"/>
                  <p:cNvGrpSpPr/>
                  <p:nvPr/>
                </p:nvGrpSpPr>
                <p:grpSpPr>
                  <a:xfrm>
                    <a:off x="5652120" y="6189306"/>
                    <a:ext cx="360040" cy="120014"/>
                    <a:chOff x="5652120" y="6189306"/>
                    <a:chExt cx="360040" cy="120014"/>
                  </a:xfrm>
                </p:grpSpPr>
                <p:sp>
                  <p:nvSpPr>
                    <p:cNvPr id="1101" name="Дуга 1100"/>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02" name="Дуга 1101"/>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03" name="Дуга 1102"/>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97" name="Группа 220"/>
                  <p:cNvGrpSpPr/>
                  <p:nvPr/>
                </p:nvGrpSpPr>
                <p:grpSpPr>
                  <a:xfrm>
                    <a:off x="5891959" y="6189119"/>
                    <a:ext cx="360040" cy="120014"/>
                    <a:chOff x="5652120" y="6189306"/>
                    <a:chExt cx="360040" cy="120014"/>
                  </a:xfrm>
                </p:grpSpPr>
                <p:sp>
                  <p:nvSpPr>
                    <p:cNvPr id="1098" name="Дуга 109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9" name="Дуга 109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00" name="Дуга 109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087" name="Группа 225"/>
                <p:cNvGrpSpPr/>
                <p:nvPr/>
              </p:nvGrpSpPr>
              <p:grpSpPr>
                <a:xfrm rot="17734611">
                  <a:off x="2062609" y="2837329"/>
                  <a:ext cx="599879" cy="120201"/>
                  <a:chOff x="5652120" y="6189119"/>
                  <a:chExt cx="599879" cy="120201"/>
                </a:xfrm>
              </p:grpSpPr>
              <p:grpSp>
                <p:nvGrpSpPr>
                  <p:cNvPr id="1088" name="Группа 219"/>
                  <p:cNvGrpSpPr/>
                  <p:nvPr/>
                </p:nvGrpSpPr>
                <p:grpSpPr>
                  <a:xfrm>
                    <a:off x="5652120" y="6189306"/>
                    <a:ext cx="360040" cy="120014"/>
                    <a:chOff x="5652120" y="6189306"/>
                    <a:chExt cx="360040" cy="120014"/>
                  </a:xfrm>
                </p:grpSpPr>
                <p:sp>
                  <p:nvSpPr>
                    <p:cNvPr id="1093" name="Дуга 1092"/>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4" name="Дуга 1093"/>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5" name="Дуга 1094"/>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89" name="Группа 220"/>
                  <p:cNvGrpSpPr/>
                  <p:nvPr/>
                </p:nvGrpSpPr>
                <p:grpSpPr>
                  <a:xfrm>
                    <a:off x="5891959" y="6189119"/>
                    <a:ext cx="360040" cy="120014"/>
                    <a:chOff x="5652120" y="6189306"/>
                    <a:chExt cx="360040" cy="120014"/>
                  </a:xfrm>
                </p:grpSpPr>
                <p:sp>
                  <p:nvSpPr>
                    <p:cNvPr id="1090" name="Дуга 108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1" name="Дуга 109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2" name="Дуга 109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067" name="Группа 179"/>
              <p:cNvGrpSpPr/>
              <p:nvPr/>
            </p:nvGrpSpPr>
            <p:grpSpPr>
              <a:xfrm rot="20049065">
                <a:off x="3565662" y="3118320"/>
                <a:ext cx="175320" cy="708996"/>
                <a:chOff x="2247329" y="2597490"/>
                <a:chExt cx="175320" cy="708996"/>
              </a:xfrm>
            </p:grpSpPr>
            <p:grpSp>
              <p:nvGrpSpPr>
                <p:cNvPr id="1068" name="Группа 224"/>
                <p:cNvGrpSpPr/>
                <p:nvPr/>
              </p:nvGrpSpPr>
              <p:grpSpPr>
                <a:xfrm rot="17734611">
                  <a:off x="2007490" y="2946446"/>
                  <a:ext cx="599879" cy="120201"/>
                  <a:chOff x="5652120" y="6189119"/>
                  <a:chExt cx="599879" cy="120201"/>
                </a:xfrm>
              </p:grpSpPr>
              <p:grpSp>
                <p:nvGrpSpPr>
                  <p:cNvPr id="1078" name="Группа 219"/>
                  <p:cNvGrpSpPr/>
                  <p:nvPr/>
                </p:nvGrpSpPr>
                <p:grpSpPr>
                  <a:xfrm>
                    <a:off x="5652120" y="6189306"/>
                    <a:ext cx="360040" cy="120014"/>
                    <a:chOff x="5652120" y="6189306"/>
                    <a:chExt cx="360040" cy="120014"/>
                  </a:xfrm>
                </p:grpSpPr>
                <p:sp>
                  <p:nvSpPr>
                    <p:cNvPr id="1083" name="Дуга 1082"/>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84" name="Дуга 1083"/>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85" name="Дуга 1084"/>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79" name="Группа 220"/>
                  <p:cNvGrpSpPr/>
                  <p:nvPr/>
                </p:nvGrpSpPr>
                <p:grpSpPr>
                  <a:xfrm>
                    <a:off x="5891959" y="6189119"/>
                    <a:ext cx="360040" cy="120014"/>
                    <a:chOff x="5652120" y="6189306"/>
                    <a:chExt cx="360040" cy="120014"/>
                  </a:xfrm>
                </p:grpSpPr>
                <p:sp>
                  <p:nvSpPr>
                    <p:cNvPr id="1080" name="Дуга 107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81" name="Дуга 108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82" name="Дуга 108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069" name="Группа 225"/>
                <p:cNvGrpSpPr/>
                <p:nvPr/>
              </p:nvGrpSpPr>
              <p:grpSpPr>
                <a:xfrm rot="17734611">
                  <a:off x="2062609" y="2837329"/>
                  <a:ext cx="599879" cy="120201"/>
                  <a:chOff x="5652120" y="6189119"/>
                  <a:chExt cx="599879" cy="120201"/>
                </a:xfrm>
              </p:grpSpPr>
              <p:grpSp>
                <p:nvGrpSpPr>
                  <p:cNvPr id="1070" name="Группа 219"/>
                  <p:cNvGrpSpPr/>
                  <p:nvPr/>
                </p:nvGrpSpPr>
                <p:grpSpPr>
                  <a:xfrm>
                    <a:off x="5652120" y="6189306"/>
                    <a:ext cx="360040" cy="120014"/>
                    <a:chOff x="5652120" y="6189306"/>
                    <a:chExt cx="360040" cy="120014"/>
                  </a:xfrm>
                </p:grpSpPr>
                <p:sp>
                  <p:nvSpPr>
                    <p:cNvPr id="1075" name="Дуга 107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6" name="Дуга 107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7" name="Дуга 107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071" name="Группа 220"/>
                  <p:cNvGrpSpPr/>
                  <p:nvPr/>
                </p:nvGrpSpPr>
                <p:grpSpPr>
                  <a:xfrm>
                    <a:off x="5891959" y="6189119"/>
                    <a:ext cx="360040" cy="120014"/>
                    <a:chOff x="5652120" y="6189306"/>
                    <a:chExt cx="360040" cy="120014"/>
                  </a:xfrm>
                </p:grpSpPr>
                <p:sp>
                  <p:nvSpPr>
                    <p:cNvPr id="1072" name="Дуга 107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3" name="Дуга 107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4" name="Дуга 107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grpSp>
        <p:nvGrpSpPr>
          <p:cNvPr id="1180" name="Группа 1179"/>
          <p:cNvGrpSpPr/>
          <p:nvPr/>
        </p:nvGrpSpPr>
        <p:grpSpPr>
          <a:xfrm rot="811843">
            <a:off x="5275184" y="1114964"/>
            <a:ext cx="892144" cy="2274691"/>
            <a:chOff x="5091743" y="983206"/>
            <a:chExt cx="892144" cy="2274691"/>
          </a:xfrm>
        </p:grpSpPr>
        <p:grpSp>
          <p:nvGrpSpPr>
            <p:cNvPr id="1181" name="Группа 198"/>
            <p:cNvGrpSpPr/>
            <p:nvPr/>
          </p:nvGrpSpPr>
          <p:grpSpPr>
            <a:xfrm rot="2202732">
              <a:off x="5091743" y="1947437"/>
              <a:ext cx="175321" cy="1310460"/>
              <a:chOff x="3565662" y="3118320"/>
              <a:chExt cx="175321" cy="1310460"/>
            </a:xfrm>
          </p:grpSpPr>
          <p:grpSp>
            <p:nvGrpSpPr>
              <p:cNvPr id="1221" name="Группа 160"/>
              <p:cNvGrpSpPr/>
              <p:nvPr/>
            </p:nvGrpSpPr>
            <p:grpSpPr>
              <a:xfrm rot="20049065">
                <a:off x="3565663" y="3719784"/>
                <a:ext cx="175320" cy="708996"/>
                <a:chOff x="2247329" y="2597490"/>
                <a:chExt cx="175320" cy="708996"/>
              </a:xfrm>
            </p:grpSpPr>
            <p:grpSp>
              <p:nvGrpSpPr>
                <p:cNvPr id="1241" name="Группа 224"/>
                <p:cNvGrpSpPr/>
                <p:nvPr/>
              </p:nvGrpSpPr>
              <p:grpSpPr>
                <a:xfrm rot="17734611">
                  <a:off x="2007490" y="2946446"/>
                  <a:ext cx="599879" cy="120201"/>
                  <a:chOff x="5652120" y="6189119"/>
                  <a:chExt cx="599879" cy="120201"/>
                </a:xfrm>
              </p:grpSpPr>
              <p:grpSp>
                <p:nvGrpSpPr>
                  <p:cNvPr id="1251" name="Группа 219"/>
                  <p:cNvGrpSpPr/>
                  <p:nvPr/>
                </p:nvGrpSpPr>
                <p:grpSpPr>
                  <a:xfrm>
                    <a:off x="5652120" y="6189306"/>
                    <a:ext cx="360040" cy="120014"/>
                    <a:chOff x="5652120" y="6189306"/>
                    <a:chExt cx="360040" cy="120014"/>
                  </a:xfrm>
                </p:grpSpPr>
                <p:sp>
                  <p:nvSpPr>
                    <p:cNvPr id="1256" name="Дуга 125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57" name="Дуга 125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58" name="Дуга 125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52" name="Группа 220"/>
                  <p:cNvGrpSpPr/>
                  <p:nvPr/>
                </p:nvGrpSpPr>
                <p:grpSpPr>
                  <a:xfrm>
                    <a:off x="5891959" y="6189119"/>
                    <a:ext cx="360040" cy="120014"/>
                    <a:chOff x="5652120" y="6189306"/>
                    <a:chExt cx="360040" cy="120014"/>
                  </a:xfrm>
                </p:grpSpPr>
                <p:sp>
                  <p:nvSpPr>
                    <p:cNvPr id="1253" name="Дуга 1252"/>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54" name="Дуга 1253"/>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55" name="Дуга 1254"/>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242" name="Группа 225"/>
                <p:cNvGrpSpPr/>
                <p:nvPr/>
              </p:nvGrpSpPr>
              <p:grpSpPr>
                <a:xfrm rot="17734611">
                  <a:off x="2062609" y="2837329"/>
                  <a:ext cx="599879" cy="120201"/>
                  <a:chOff x="5652120" y="6189119"/>
                  <a:chExt cx="599879" cy="120201"/>
                </a:xfrm>
              </p:grpSpPr>
              <p:grpSp>
                <p:nvGrpSpPr>
                  <p:cNvPr id="1243" name="Группа 219"/>
                  <p:cNvGrpSpPr/>
                  <p:nvPr/>
                </p:nvGrpSpPr>
                <p:grpSpPr>
                  <a:xfrm>
                    <a:off x="5652120" y="6189306"/>
                    <a:ext cx="360040" cy="120014"/>
                    <a:chOff x="5652120" y="6189306"/>
                    <a:chExt cx="360040" cy="120014"/>
                  </a:xfrm>
                </p:grpSpPr>
                <p:sp>
                  <p:nvSpPr>
                    <p:cNvPr id="1248" name="Дуга 124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49" name="Дуга 124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50" name="Дуга 124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44" name="Группа 220"/>
                  <p:cNvGrpSpPr/>
                  <p:nvPr/>
                </p:nvGrpSpPr>
                <p:grpSpPr>
                  <a:xfrm>
                    <a:off x="5891959" y="6189119"/>
                    <a:ext cx="360040" cy="120014"/>
                    <a:chOff x="5652120" y="6189306"/>
                    <a:chExt cx="360040" cy="120014"/>
                  </a:xfrm>
                </p:grpSpPr>
                <p:sp>
                  <p:nvSpPr>
                    <p:cNvPr id="1245" name="Дуга 124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46" name="Дуга 124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47" name="Дуга 124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222" name="Группа 179"/>
              <p:cNvGrpSpPr/>
              <p:nvPr/>
            </p:nvGrpSpPr>
            <p:grpSpPr>
              <a:xfrm rot="20049065">
                <a:off x="3565662" y="3118320"/>
                <a:ext cx="175320" cy="708996"/>
                <a:chOff x="2247329" y="2597490"/>
                <a:chExt cx="175320" cy="708996"/>
              </a:xfrm>
            </p:grpSpPr>
            <p:grpSp>
              <p:nvGrpSpPr>
                <p:cNvPr id="1223" name="Группа 224"/>
                <p:cNvGrpSpPr/>
                <p:nvPr/>
              </p:nvGrpSpPr>
              <p:grpSpPr>
                <a:xfrm rot="17734611">
                  <a:off x="2007490" y="2946446"/>
                  <a:ext cx="599879" cy="120201"/>
                  <a:chOff x="5652120" y="6189119"/>
                  <a:chExt cx="599879" cy="120201"/>
                </a:xfrm>
              </p:grpSpPr>
              <p:grpSp>
                <p:nvGrpSpPr>
                  <p:cNvPr id="1233" name="Группа 219"/>
                  <p:cNvGrpSpPr/>
                  <p:nvPr/>
                </p:nvGrpSpPr>
                <p:grpSpPr>
                  <a:xfrm>
                    <a:off x="5652120" y="6189306"/>
                    <a:ext cx="360040" cy="120014"/>
                    <a:chOff x="5652120" y="6189306"/>
                    <a:chExt cx="360040" cy="120014"/>
                  </a:xfrm>
                </p:grpSpPr>
                <p:sp>
                  <p:nvSpPr>
                    <p:cNvPr id="1238" name="Дуга 123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39" name="Дуга 123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40" name="Дуга 123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34" name="Группа 220"/>
                  <p:cNvGrpSpPr/>
                  <p:nvPr/>
                </p:nvGrpSpPr>
                <p:grpSpPr>
                  <a:xfrm>
                    <a:off x="5891959" y="6189119"/>
                    <a:ext cx="360040" cy="120014"/>
                    <a:chOff x="5652120" y="6189306"/>
                    <a:chExt cx="360040" cy="120014"/>
                  </a:xfrm>
                </p:grpSpPr>
                <p:sp>
                  <p:nvSpPr>
                    <p:cNvPr id="1235" name="Дуга 123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36" name="Дуга 123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37" name="Дуга 123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224" name="Группа 225"/>
                <p:cNvGrpSpPr/>
                <p:nvPr/>
              </p:nvGrpSpPr>
              <p:grpSpPr>
                <a:xfrm rot="17734611">
                  <a:off x="2062609" y="2837329"/>
                  <a:ext cx="599879" cy="120201"/>
                  <a:chOff x="5652120" y="6189119"/>
                  <a:chExt cx="599879" cy="120201"/>
                </a:xfrm>
              </p:grpSpPr>
              <p:grpSp>
                <p:nvGrpSpPr>
                  <p:cNvPr id="1225" name="Группа 219"/>
                  <p:cNvGrpSpPr/>
                  <p:nvPr/>
                </p:nvGrpSpPr>
                <p:grpSpPr>
                  <a:xfrm>
                    <a:off x="5652120" y="6189306"/>
                    <a:ext cx="360040" cy="120014"/>
                    <a:chOff x="5652120" y="6189306"/>
                    <a:chExt cx="360040" cy="120014"/>
                  </a:xfrm>
                </p:grpSpPr>
                <p:sp>
                  <p:nvSpPr>
                    <p:cNvPr id="1230" name="Дуга 122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31" name="Дуга 123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32" name="Дуга 123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26" name="Группа 220"/>
                  <p:cNvGrpSpPr/>
                  <p:nvPr/>
                </p:nvGrpSpPr>
                <p:grpSpPr>
                  <a:xfrm>
                    <a:off x="5891959" y="6189119"/>
                    <a:ext cx="360040" cy="120014"/>
                    <a:chOff x="5652120" y="6189306"/>
                    <a:chExt cx="360040" cy="120014"/>
                  </a:xfrm>
                </p:grpSpPr>
                <p:sp>
                  <p:nvSpPr>
                    <p:cNvPr id="1227" name="Дуга 122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28" name="Дуга 122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29" name="Дуга 122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nvGrpSpPr>
            <p:cNvPr id="1182" name="Группа 199"/>
            <p:cNvGrpSpPr/>
            <p:nvPr/>
          </p:nvGrpSpPr>
          <p:grpSpPr>
            <a:xfrm rot="2202732">
              <a:off x="5808566" y="983206"/>
              <a:ext cx="175321" cy="1310460"/>
              <a:chOff x="3565662" y="3118320"/>
              <a:chExt cx="175321" cy="1310460"/>
            </a:xfrm>
          </p:grpSpPr>
          <p:grpSp>
            <p:nvGrpSpPr>
              <p:cNvPr id="1183" name="Группа 160"/>
              <p:cNvGrpSpPr/>
              <p:nvPr/>
            </p:nvGrpSpPr>
            <p:grpSpPr>
              <a:xfrm rot="20049065">
                <a:off x="3565663" y="3719784"/>
                <a:ext cx="175320" cy="708996"/>
                <a:chOff x="2247329" y="2597490"/>
                <a:chExt cx="175320" cy="708996"/>
              </a:xfrm>
            </p:grpSpPr>
            <p:grpSp>
              <p:nvGrpSpPr>
                <p:cNvPr id="1203" name="Группа 224"/>
                <p:cNvGrpSpPr/>
                <p:nvPr/>
              </p:nvGrpSpPr>
              <p:grpSpPr>
                <a:xfrm rot="17734611">
                  <a:off x="2007490" y="2946446"/>
                  <a:ext cx="599879" cy="120201"/>
                  <a:chOff x="5652120" y="6189119"/>
                  <a:chExt cx="599879" cy="120201"/>
                </a:xfrm>
              </p:grpSpPr>
              <p:grpSp>
                <p:nvGrpSpPr>
                  <p:cNvPr id="1213" name="Группа 219"/>
                  <p:cNvGrpSpPr/>
                  <p:nvPr/>
                </p:nvGrpSpPr>
                <p:grpSpPr>
                  <a:xfrm>
                    <a:off x="5652120" y="6189306"/>
                    <a:ext cx="360040" cy="120014"/>
                    <a:chOff x="5652120" y="6189306"/>
                    <a:chExt cx="360040" cy="120014"/>
                  </a:xfrm>
                </p:grpSpPr>
                <p:sp>
                  <p:nvSpPr>
                    <p:cNvPr id="1218" name="Дуга 121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19" name="Дуга 121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20" name="Дуга 121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14" name="Группа 220"/>
                  <p:cNvGrpSpPr/>
                  <p:nvPr/>
                </p:nvGrpSpPr>
                <p:grpSpPr>
                  <a:xfrm>
                    <a:off x="5891959" y="6189119"/>
                    <a:ext cx="360040" cy="120014"/>
                    <a:chOff x="5652120" y="6189306"/>
                    <a:chExt cx="360040" cy="120014"/>
                  </a:xfrm>
                </p:grpSpPr>
                <p:sp>
                  <p:nvSpPr>
                    <p:cNvPr id="1215" name="Дуга 121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16" name="Дуга 121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17" name="Дуга 121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204" name="Группа 225"/>
                <p:cNvGrpSpPr/>
                <p:nvPr/>
              </p:nvGrpSpPr>
              <p:grpSpPr>
                <a:xfrm rot="17734611">
                  <a:off x="2062609" y="2837329"/>
                  <a:ext cx="599879" cy="120201"/>
                  <a:chOff x="5652120" y="6189119"/>
                  <a:chExt cx="599879" cy="120201"/>
                </a:xfrm>
              </p:grpSpPr>
              <p:grpSp>
                <p:nvGrpSpPr>
                  <p:cNvPr id="1205" name="Группа 219"/>
                  <p:cNvGrpSpPr/>
                  <p:nvPr/>
                </p:nvGrpSpPr>
                <p:grpSpPr>
                  <a:xfrm>
                    <a:off x="5652120" y="6189306"/>
                    <a:ext cx="360040" cy="120014"/>
                    <a:chOff x="5652120" y="6189306"/>
                    <a:chExt cx="360040" cy="120014"/>
                  </a:xfrm>
                </p:grpSpPr>
                <p:sp>
                  <p:nvSpPr>
                    <p:cNvPr id="1210" name="Дуга 120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11" name="Дуга 121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12" name="Дуга 121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06" name="Группа 220"/>
                  <p:cNvGrpSpPr/>
                  <p:nvPr/>
                </p:nvGrpSpPr>
                <p:grpSpPr>
                  <a:xfrm>
                    <a:off x="5891959" y="6189119"/>
                    <a:ext cx="360040" cy="120014"/>
                    <a:chOff x="5652120" y="6189306"/>
                    <a:chExt cx="360040" cy="120014"/>
                  </a:xfrm>
                </p:grpSpPr>
                <p:sp>
                  <p:nvSpPr>
                    <p:cNvPr id="1207" name="Дуга 120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08" name="Дуга 120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09" name="Дуга 120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184" name="Группа 179"/>
              <p:cNvGrpSpPr/>
              <p:nvPr/>
            </p:nvGrpSpPr>
            <p:grpSpPr>
              <a:xfrm rot="20049065">
                <a:off x="3565662" y="3118320"/>
                <a:ext cx="175320" cy="708996"/>
                <a:chOff x="2247329" y="2597490"/>
                <a:chExt cx="175320" cy="708996"/>
              </a:xfrm>
            </p:grpSpPr>
            <p:grpSp>
              <p:nvGrpSpPr>
                <p:cNvPr id="1185" name="Группа 224"/>
                <p:cNvGrpSpPr/>
                <p:nvPr/>
              </p:nvGrpSpPr>
              <p:grpSpPr>
                <a:xfrm rot="17734611">
                  <a:off x="2007490" y="2946446"/>
                  <a:ext cx="599879" cy="120201"/>
                  <a:chOff x="5652120" y="6189119"/>
                  <a:chExt cx="599879" cy="120201"/>
                </a:xfrm>
              </p:grpSpPr>
              <p:grpSp>
                <p:nvGrpSpPr>
                  <p:cNvPr id="1195" name="Группа 219"/>
                  <p:cNvGrpSpPr/>
                  <p:nvPr/>
                </p:nvGrpSpPr>
                <p:grpSpPr>
                  <a:xfrm>
                    <a:off x="5652120" y="6189306"/>
                    <a:ext cx="360040" cy="120014"/>
                    <a:chOff x="5652120" y="6189306"/>
                    <a:chExt cx="360040" cy="120014"/>
                  </a:xfrm>
                </p:grpSpPr>
                <p:sp>
                  <p:nvSpPr>
                    <p:cNvPr id="1200" name="Дуга 1199"/>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01" name="Дуга 1200"/>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02" name="Дуга 120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96" name="Группа 220"/>
                  <p:cNvGrpSpPr/>
                  <p:nvPr/>
                </p:nvGrpSpPr>
                <p:grpSpPr>
                  <a:xfrm>
                    <a:off x="5891959" y="6189119"/>
                    <a:ext cx="360040" cy="120014"/>
                    <a:chOff x="5652120" y="6189306"/>
                    <a:chExt cx="360040" cy="120014"/>
                  </a:xfrm>
                </p:grpSpPr>
                <p:sp>
                  <p:nvSpPr>
                    <p:cNvPr id="1197" name="Дуга 119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8" name="Дуга 119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9" name="Дуга 119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186" name="Группа 225"/>
                <p:cNvGrpSpPr/>
                <p:nvPr/>
              </p:nvGrpSpPr>
              <p:grpSpPr>
                <a:xfrm rot="17734611">
                  <a:off x="2062609" y="2837329"/>
                  <a:ext cx="599879" cy="120201"/>
                  <a:chOff x="5652120" y="6189119"/>
                  <a:chExt cx="599879" cy="120201"/>
                </a:xfrm>
              </p:grpSpPr>
              <p:grpSp>
                <p:nvGrpSpPr>
                  <p:cNvPr id="1187" name="Группа 219"/>
                  <p:cNvGrpSpPr/>
                  <p:nvPr/>
                </p:nvGrpSpPr>
                <p:grpSpPr>
                  <a:xfrm>
                    <a:off x="5652120" y="6189306"/>
                    <a:ext cx="360040" cy="120014"/>
                    <a:chOff x="5652120" y="6189306"/>
                    <a:chExt cx="360040" cy="120014"/>
                  </a:xfrm>
                </p:grpSpPr>
                <p:sp>
                  <p:nvSpPr>
                    <p:cNvPr id="1192" name="Дуга 119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3" name="Дуга 119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4" name="Дуга 119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88" name="Группа 220"/>
                  <p:cNvGrpSpPr/>
                  <p:nvPr/>
                </p:nvGrpSpPr>
                <p:grpSpPr>
                  <a:xfrm>
                    <a:off x="5891959" y="6189119"/>
                    <a:ext cx="360040" cy="120014"/>
                    <a:chOff x="5652120" y="6189306"/>
                    <a:chExt cx="360040" cy="120014"/>
                  </a:xfrm>
                </p:grpSpPr>
                <p:sp>
                  <p:nvSpPr>
                    <p:cNvPr id="1189" name="Дуга 118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0" name="Дуга 118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1" name="Дуга 119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sp>
        <p:nvSpPr>
          <p:cNvPr id="1259" name="TextBox 1258"/>
          <p:cNvSpPr txBox="1"/>
          <p:nvPr/>
        </p:nvSpPr>
        <p:spPr>
          <a:xfrm>
            <a:off x="467544" y="2355726"/>
            <a:ext cx="1771637" cy="707886"/>
          </a:xfrm>
          <a:prstGeom prst="rect">
            <a:avLst/>
          </a:prstGeom>
          <a:noFill/>
        </p:spPr>
        <p:txBody>
          <a:bodyPr wrap="square" rtlCol="0">
            <a:spAutoFit/>
          </a:bodyPr>
          <a:lstStyle/>
          <a:p>
            <a:r>
              <a:rPr lang="ru-RU" sz="1000" b="1" dirty="0" smtClean="0">
                <a:solidFill>
                  <a:schemeClr val="accent6">
                    <a:lumMod val="75000"/>
                  </a:schemeClr>
                </a:solidFill>
              </a:rPr>
              <a:t>Управление </a:t>
            </a:r>
          </a:p>
          <a:p>
            <a:endParaRPr lang="ru-RU" sz="1000" b="1" dirty="0" smtClean="0">
              <a:solidFill>
                <a:schemeClr val="accent6">
                  <a:lumMod val="75000"/>
                </a:schemeClr>
              </a:solidFill>
            </a:endParaRPr>
          </a:p>
          <a:p>
            <a:r>
              <a:rPr lang="ru-RU" sz="1000" b="1" dirty="0" smtClean="0">
                <a:solidFill>
                  <a:schemeClr val="accent1">
                    <a:lumMod val="75000"/>
                  </a:schemeClr>
                </a:solidFill>
              </a:rPr>
              <a:t>Видео в режиме</a:t>
            </a:r>
          </a:p>
          <a:p>
            <a:r>
              <a:rPr lang="ru-RU" sz="1000" b="1" dirty="0" smtClean="0">
                <a:solidFill>
                  <a:schemeClr val="accent1">
                    <a:lumMod val="75000"/>
                  </a:schemeClr>
                </a:solidFill>
              </a:rPr>
              <a:t>реального времени</a:t>
            </a:r>
          </a:p>
        </p:txBody>
      </p:sp>
      <p:grpSp>
        <p:nvGrpSpPr>
          <p:cNvPr id="1260" name="Группа 1259"/>
          <p:cNvGrpSpPr/>
          <p:nvPr/>
        </p:nvGrpSpPr>
        <p:grpSpPr>
          <a:xfrm>
            <a:off x="179512" y="2427734"/>
            <a:ext cx="249258" cy="138477"/>
            <a:chOff x="2987824" y="5085184"/>
            <a:chExt cx="648072" cy="360040"/>
          </a:xfrm>
        </p:grpSpPr>
        <p:sp>
          <p:nvSpPr>
            <p:cNvPr id="1261" name="Дуга 1260"/>
            <p:cNvSpPr/>
            <p:nvPr/>
          </p:nvSpPr>
          <p:spPr>
            <a:xfrm>
              <a:off x="3275856" y="5085184"/>
              <a:ext cx="360040" cy="360040"/>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62" name="Дуга 1261"/>
            <p:cNvSpPr/>
            <p:nvPr/>
          </p:nvSpPr>
          <p:spPr>
            <a:xfrm>
              <a:off x="3131840" y="5085184"/>
              <a:ext cx="360040" cy="360040"/>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63" name="Дуга 1262"/>
            <p:cNvSpPr/>
            <p:nvPr/>
          </p:nvSpPr>
          <p:spPr>
            <a:xfrm>
              <a:off x="2987824" y="5085184"/>
              <a:ext cx="360040" cy="360040"/>
            </a:xfrm>
            <a:prstGeom prst="arc">
              <a:avLst>
                <a:gd name="adj1" fmla="val 16200000"/>
                <a:gd name="adj2" fmla="val 5270250"/>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64" name="Группа 1263"/>
          <p:cNvGrpSpPr/>
          <p:nvPr/>
        </p:nvGrpSpPr>
        <p:grpSpPr>
          <a:xfrm>
            <a:off x="179512" y="2787774"/>
            <a:ext cx="249258" cy="138477"/>
            <a:chOff x="2987824" y="5661248"/>
            <a:chExt cx="648072" cy="360040"/>
          </a:xfrm>
        </p:grpSpPr>
        <p:sp>
          <p:nvSpPr>
            <p:cNvPr id="1265" name="Дуга 1264"/>
            <p:cNvSpPr/>
            <p:nvPr/>
          </p:nvSpPr>
          <p:spPr>
            <a:xfrm>
              <a:off x="3275856" y="5661248"/>
              <a:ext cx="360040" cy="360040"/>
            </a:xfrm>
            <a:prstGeom prst="arc">
              <a:avLst>
                <a:gd name="adj1" fmla="val 16200000"/>
                <a:gd name="adj2" fmla="val 5270250"/>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66" name="Дуга 1265"/>
            <p:cNvSpPr/>
            <p:nvPr/>
          </p:nvSpPr>
          <p:spPr>
            <a:xfrm>
              <a:off x="3131840" y="5661248"/>
              <a:ext cx="360040" cy="360040"/>
            </a:xfrm>
            <a:prstGeom prst="arc">
              <a:avLst>
                <a:gd name="adj1" fmla="val 16200000"/>
                <a:gd name="adj2" fmla="val 5270250"/>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67" name="Дуга 1266"/>
            <p:cNvSpPr/>
            <p:nvPr/>
          </p:nvSpPr>
          <p:spPr>
            <a:xfrm>
              <a:off x="2987824" y="5661248"/>
              <a:ext cx="360040" cy="360040"/>
            </a:xfrm>
            <a:prstGeom prst="arc">
              <a:avLst>
                <a:gd name="adj1" fmla="val 16200000"/>
                <a:gd name="adj2" fmla="val 5270250"/>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
        <p:nvSpPr>
          <p:cNvPr id="1268" name="TextBox 1267"/>
          <p:cNvSpPr txBox="1"/>
          <p:nvPr/>
        </p:nvSpPr>
        <p:spPr>
          <a:xfrm>
            <a:off x="7334624" y="4461495"/>
            <a:ext cx="898324" cy="276999"/>
          </a:xfrm>
          <a:prstGeom prst="rect">
            <a:avLst/>
          </a:prstGeom>
          <a:noFill/>
        </p:spPr>
        <p:txBody>
          <a:bodyPr wrap="none" rtlCol="0">
            <a:spAutoFit/>
          </a:bodyPr>
          <a:lstStyle/>
          <a:p>
            <a:pPr algn="ctr"/>
            <a:r>
              <a:rPr lang="ru-RU" sz="1200" b="1" dirty="0" smtClean="0">
                <a:solidFill>
                  <a:srgbClr val="FF0000"/>
                </a:solidFill>
              </a:rPr>
              <a:t>Место</a:t>
            </a:r>
            <a:r>
              <a:rPr lang="en-US" sz="1200" b="1" dirty="0" smtClean="0">
                <a:solidFill>
                  <a:srgbClr val="FF0000"/>
                </a:solidFill>
              </a:rPr>
              <a:t> </a:t>
            </a:r>
            <a:r>
              <a:rPr lang="ru-RU" sz="1200" b="1" dirty="0" smtClean="0">
                <a:solidFill>
                  <a:srgbClr val="FF0000"/>
                </a:solidFill>
              </a:rPr>
              <a:t>АВР</a:t>
            </a:r>
            <a:endParaRPr lang="ru-RU" sz="1200" b="1" dirty="0">
              <a:solidFill>
                <a:srgbClr val="FF0000"/>
              </a:solidFill>
            </a:endParaRPr>
          </a:p>
        </p:txBody>
      </p:sp>
      <p:sp>
        <p:nvSpPr>
          <p:cNvPr id="1269" name="Двойная стрелка вверх/вниз 1268"/>
          <p:cNvSpPr/>
          <p:nvPr/>
        </p:nvSpPr>
        <p:spPr>
          <a:xfrm>
            <a:off x="8388424" y="2852936"/>
            <a:ext cx="45719" cy="15121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70" name="Группа 1269"/>
          <p:cNvGrpSpPr/>
          <p:nvPr/>
        </p:nvGrpSpPr>
        <p:grpSpPr>
          <a:xfrm rot="195308">
            <a:off x="5419850" y="2989055"/>
            <a:ext cx="2277447" cy="680503"/>
            <a:chOff x="5378575" y="2902537"/>
            <a:chExt cx="2277447" cy="680503"/>
          </a:xfrm>
        </p:grpSpPr>
        <p:grpSp>
          <p:nvGrpSpPr>
            <p:cNvPr id="1271" name="Группа 235"/>
            <p:cNvGrpSpPr/>
            <p:nvPr/>
          </p:nvGrpSpPr>
          <p:grpSpPr>
            <a:xfrm rot="9288601">
              <a:off x="5378575" y="3462839"/>
              <a:ext cx="1080120" cy="120201"/>
              <a:chOff x="5652120" y="6189119"/>
              <a:chExt cx="1080120" cy="120201"/>
            </a:xfrm>
          </p:grpSpPr>
          <p:grpSp>
            <p:nvGrpSpPr>
              <p:cNvPr id="1310" name="Группа 224"/>
              <p:cNvGrpSpPr/>
              <p:nvPr/>
            </p:nvGrpSpPr>
            <p:grpSpPr>
              <a:xfrm>
                <a:off x="5652120" y="6189119"/>
                <a:ext cx="599879" cy="120201"/>
                <a:chOff x="5652120" y="6189119"/>
                <a:chExt cx="599879" cy="120201"/>
              </a:xfrm>
            </p:grpSpPr>
            <p:grpSp>
              <p:nvGrpSpPr>
                <p:cNvPr id="1320" name="Группа 219"/>
                <p:cNvGrpSpPr/>
                <p:nvPr/>
              </p:nvGrpSpPr>
              <p:grpSpPr>
                <a:xfrm>
                  <a:off x="5652120" y="6189306"/>
                  <a:ext cx="360040" cy="120014"/>
                  <a:chOff x="5652120" y="6189306"/>
                  <a:chExt cx="360040" cy="120014"/>
                </a:xfrm>
              </p:grpSpPr>
              <p:sp>
                <p:nvSpPr>
                  <p:cNvPr id="1325" name="Дуга 1324"/>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26" name="Дуга 1325"/>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27" name="Дуга 1326"/>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21" name="Группа 220"/>
                <p:cNvGrpSpPr/>
                <p:nvPr/>
              </p:nvGrpSpPr>
              <p:grpSpPr>
                <a:xfrm>
                  <a:off x="5891959" y="6189119"/>
                  <a:ext cx="360040" cy="120014"/>
                  <a:chOff x="5652120" y="6189306"/>
                  <a:chExt cx="360040" cy="120014"/>
                </a:xfrm>
              </p:grpSpPr>
              <p:sp>
                <p:nvSpPr>
                  <p:cNvPr id="1322" name="Дуга 1321"/>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23" name="Дуга 1322"/>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24" name="Дуга 1323"/>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311" name="Группа 225"/>
              <p:cNvGrpSpPr/>
              <p:nvPr/>
            </p:nvGrpSpPr>
            <p:grpSpPr>
              <a:xfrm>
                <a:off x="6132361" y="6189119"/>
                <a:ext cx="599879" cy="120201"/>
                <a:chOff x="5652120" y="6189119"/>
                <a:chExt cx="599879" cy="120201"/>
              </a:xfrm>
            </p:grpSpPr>
            <p:grpSp>
              <p:nvGrpSpPr>
                <p:cNvPr id="1312" name="Группа 219"/>
                <p:cNvGrpSpPr/>
                <p:nvPr/>
              </p:nvGrpSpPr>
              <p:grpSpPr>
                <a:xfrm>
                  <a:off x="5652120" y="6189306"/>
                  <a:ext cx="360040" cy="120014"/>
                  <a:chOff x="5652120" y="6189306"/>
                  <a:chExt cx="360040" cy="120014"/>
                </a:xfrm>
              </p:grpSpPr>
              <p:sp>
                <p:nvSpPr>
                  <p:cNvPr id="1317" name="Дуга 131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18" name="Дуга 131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19" name="Дуга 31"/>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13" name="Группа 220"/>
                <p:cNvGrpSpPr/>
                <p:nvPr/>
              </p:nvGrpSpPr>
              <p:grpSpPr>
                <a:xfrm>
                  <a:off x="5891959" y="6189119"/>
                  <a:ext cx="360040" cy="120014"/>
                  <a:chOff x="5652120" y="6189306"/>
                  <a:chExt cx="360040" cy="120014"/>
                </a:xfrm>
              </p:grpSpPr>
              <p:sp>
                <p:nvSpPr>
                  <p:cNvPr id="1314" name="Дуга 1313"/>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15" name="Дуга 1314"/>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16" name="Дуга 1315"/>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272" name="Группа 235"/>
            <p:cNvGrpSpPr/>
            <p:nvPr/>
          </p:nvGrpSpPr>
          <p:grpSpPr>
            <a:xfrm rot="9288601">
              <a:off x="6250031" y="3056078"/>
              <a:ext cx="1080120" cy="120201"/>
              <a:chOff x="5652120" y="6189119"/>
              <a:chExt cx="1080120" cy="120201"/>
            </a:xfrm>
          </p:grpSpPr>
          <p:grpSp>
            <p:nvGrpSpPr>
              <p:cNvPr id="1292" name="Группа 224"/>
              <p:cNvGrpSpPr/>
              <p:nvPr/>
            </p:nvGrpSpPr>
            <p:grpSpPr>
              <a:xfrm>
                <a:off x="5652120" y="6189119"/>
                <a:ext cx="599879" cy="120201"/>
                <a:chOff x="5652120" y="6189119"/>
                <a:chExt cx="599879" cy="120201"/>
              </a:xfrm>
            </p:grpSpPr>
            <p:grpSp>
              <p:nvGrpSpPr>
                <p:cNvPr id="1302" name="Группа 219"/>
                <p:cNvGrpSpPr/>
                <p:nvPr/>
              </p:nvGrpSpPr>
              <p:grpSpPr>
                <a:xfrm>
                  <a:off x="5652120" y="6189306"/>
                  <a:ext cx="360040" cy="120014"/>
                  <a:chOff x="5652120" y="6189306"/>
                  <a:chExt cx="360040" cy="120014"/>
                </a:xfrm>
              </p:grpSpPr>
              <p:sp>
                <p:nvSpPr>
                  <p:cNvPr id="1307" name="Дуга 1306"/>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08" name="Дуга 1307"/>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09" name="Дуга 1308"/>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03" name="Группа 220"/>
                <p:cNvGrpSpPr/>
                <p:nvPr/>
              </p:nvGrpSpPr>
              <p:grpSpPr>
                <a:xfrm>
                  <a:off x="5891959" y="6189119"/>
                  <a:ext cx="360040" cy="120014"/>
                  <a:chOff x="5652120" y="6189306"/>
                  <a:chExt cx="360040" cy="120014"/>
                </a:xfrm>
              </p:grpSpPr>
              <p:sp>
                <p:nvSpPr>
                  <p:cNvPr id="1304" name="Дуга 1303"/>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05" name="Дуга 1304"/>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06" name="Дуга 1305"/>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293" name="Группа 225"/>
              <p:cNvGrpSpPr/>
              <p:nvPr/>
            </p:nvGrpSpPr>
            <p:grpSpPr>
              <a:xfrm>
                <a:off x="6132361" y="6189119"/>
                <a:ext cx="599879" cy="120201"/>
                <a:chOff x="5652120" y="6189119"/>
                <a:chExt cx="599879" cy="120201"/>
              </a:xfrm>
            </p:grpSpPr>
            <p:grpSp>
              <p:nvGrpSpPr>
                <p:cNvPr id="1294" name="Группа 219"/>
                <p:cNvGrpSpPr/>
                <p:nvPr/>
              </p:nvGrpSpPr>
              <p:grpSpPr>
                <a:xfrm>
                  <a:off x="5652120" y="6189306"/>
                  <a:ext cx="360040" cy="120014"/>
                  <a:chOff x="5652120" y="6189306"/>
                  <a:chExt cx="360040" cy="120014"/>
                </a:xfrm>
              </p:grpSpPr>
              <p:sp>
                <p:nvSpPr>
                  <p:cNvPr id="1299" name="Дуга 129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00" name="Дуга 129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01" name="Дуга 130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95" name="Группа 220"/>
                <p:cNvGrpSpPr/>
                <p:nvPr/>
              </p:nvGrpSpPr>
              <p:grpSpPr>
                <a:xfrm>
                  <a:off x="5891959" y="6189119"/>
                  <a:ext cx="360040" cy="120014"/>
                  <a:chOff x="5652120" y="6189306"/>
                  <a:chExt cx="360040" cy="120014"/>
                </a:xfrm>
              </p:grpSpPr>
              <p:sp>
                <p:nvSpPr>
                  <p:cNvPr id="1296" name="Дуга 129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97" name="Дуга 129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98" name="Дуга 129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273" name="Группа 235"/>
            <p:cNvGrpSpPr/>
            <p:nvPr/>
          </p:nvGrpSpPr>
          <p:grpSpPr>
            <a:xfrm rot="9288601">
              <a:off x="6575902" y="2902537"/>
              <a:ext cx="1080120" cy="120201"/>
              <a:chOff x="5652120" y="6189119"/>
              <a:chExt cx="1080120" cy="120201"/>
            </a:xfrm>
          </p:grpSpPr>
          <p:grpSp>
            <p:nvGrpSpPr>
              <p:cNvPr id="1274" name="Группа 224"/>
              <p:cNvGrpSpPr/>
              <p:nvPr/>
            </p:nvGrpSpPr>
            <p:grpSpPr>
              <a:xfrm>
                <a:off x="5652120" y="6189119"/>
                <a:ext cx="599879" cy="120201"/>
                <a:chOff x="5652120" y="6189119"/>
                <a:chExt cx="599879" cy="120201"/>
              </a:xfrm>
            </p:grpSpPr>
            <p:grpSp>
              <p:nvGrpSpPr>
                <p:cNvPr id="1284" name="Группа 219"/>
                <p:cNvGrpSpPr/>
                <p:nvPr/>
              </p:nvGrpSpPr>
              <p:grpSpPr>
                <a:xfrm>
                  <a:off x="5652120" y="6189306"/>
                  <a:ext cx="360040" cy="120014"/>
                  <a:chOff x="5652120" y="6189306"/>
                  <a:chExt cx="360040" cy="120014"/>
                </a:xfrm>
              </p:grpSpPr>
              <p:sp>
                <p:nvSpPr>
                  <p:cNvPr id="1289" name="Дуга 1288"/>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90" name="Дуга 1289"/>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91" name="Дуга 1290"/>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85" name="Группа 220"/>
                <p:cNvGrpSpPr/>
                <p:nvPr/>
              </p:nvGrpSpPr>
              <p:grpSpPr>
                <a:xfrm>
                  <a:off x="5891959" y="6189119"/>
                  <a:ext cx="360040" cy="120014"/>
                  <a:chOff x="5652120" y="6189306"/>
                  <a:chExt cx="360040" cy="120014"/>
                </a:xfrm>
              </p:grpSpPr>
              <p:sp>
                <p:nvSpPr>
                  <p:cNvPr id="1286" name="Дуга 1285"/>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87" name="Дуга 1286"/>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88" name="Дуга 1287"/>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275" name="Группа 225"/>
              <p:cNvGrpSpPr/>
              <p:nvPr/>
            </p:nvGrpSpPr>
            <p:grpSpPr>
              <a:xfrm>
                <a:off x="6132361" y="6189119"/>
                <a:ext cx="599879" cy="120201"/>
                <a:chOff x="5652120" y="6189119"/>
                <a:chExt cx="599879" cy="120201"/>
              </a:xfrm>
            </p:grpSpPr>
            <p:grpSp>
              <p:nvGrpSpPr>
                <p:cNvPr id="1276" name="Группа 219"/>
                <p:cNvGrpSpPr/>
                <p:nvPr/>
              </p:nvGrpSpPr>
              <p:grpSpPr>
                <a:xfrm>
                  <a:off x="5652120" y="6189306"/>
                  <a:ext cx="360040" cy="120014"/>
                  <a:chOff x="5652120" y="6189306"/>
                  <a:chExt cx="360040" cy="120014"/>
                </a:xfrm>
              </p:grpSpPr>
              <p:sp>
                <p:nvSpPr>
                  <p:cNvPr id="1281" name="Дуга 1280"/>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82" name="Дуга 1281"/>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83" name="Дуга 1282"/>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77" name="Группа 220"/>
                <p:cNvGrpSpPr/>
                <p:nvPr/>
              </p:nvGrpSpPr>
              <p:grpSpPr>
                <a:xfrm>
                  <a:off x="5891959" y="6189119"/>
                  <a:ext cx="360040" cy="120014"/>
                  <a:chOff x="5652120" y="6189306"/>
                  <a:chExt cx="360040" cy="120014"/>
                </a:xfrm>
              </p:grpSpPr>
              <p:sp>
                <p:nvSpPr>
                  <p:cNvPr id="1278" name="Дуга 1277"/>
                  <p:cNvSpPr/>
                  <p:nvPr/>
                </p:nvSpPr>
                <p:spPr>
                  <a:xfrm>
                    <a:off x="5892147"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79" name="Дуга 1278"/>
                  <p:cNvSpPr/>
                  <p:nvPr/>
                </p:nvSpPr>
                <p:spPr>
                  <a:xfrm>
                    <a:off x="5772133"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80" name="Дуга 1279"/>
                  <p:cNvSpPr/>
                  <p:nvPr/>
                </p:nvSpPr>
                <p:spPr>
                  <a:xfrm>
                    <a:off x="5652120" y="6189306"/>
                    <a:ext cx="120013" cy="120014"/>
                  </a:xfrm>
                  <a:prstGeom prst="arc">
                    <a:avLst>
                      <a:gd name="adj1" fmla="val 16200000"/>
                      <a:gd name="adj2" fmla="val 5270250"/>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grpSp>
        <p:nvGrpSpPr>
          <p:cNvPr id="1328" name="Группа 1327"/>
          <p:cNvGrpSpPr/>
          <p:nvPr/>
        </p:nvGrpSpPr>
        <p:grpSpPr>
          <a:xfrm rot="593674">
            <a:off x="5402042" y="2815374"/>
            <a:ext cx="2153891" cy="886888"/>
            <a:chOff x="5154131" y="2245365"/>
            <a:chExt cx="2153891" cy="886888"/>
          </a:xfrm>
        </p:grpSpPr>
        <p:grpSp>
          <p:nvGrpSpPr>
            <p:cNvPr id="1329" name="Группа 235"/>
            <p:cNvGrpSpPr/>
            <p:nvPr/>
          </p:nvGrpSpPr>
          <p:grpSpPr>
            <a:xfrm rot="19464136">
              <a:off x="5154131" y="3012052"/>
              <a:ext cx="1080120" cy="120201"/>
              <a:chOff x="5652120" y="6189119"/>
              <a:chExt cx="1080120" cy="120201"/>
            </a:xfrm>
          </p:grpSpPr>
          <p:grpSp>
            <p:nvGrpSpPr>
              <p:cNvPr id="1368" name="Группа 224"/>
              <p:cNvGrpSpPr/>
              <p:nvPr/>
            </p:nvGrpSpPr>
            <p:grpSpPr>
              <a:xfrm>
                <a:off x="5652120" y="6189119"/>
                <a:ext cx="599879" cy="120201"/>
                <a:chOff x="5652120" y="6189119"/>
                <a:chExt cx="599879" cy="120201"/>
              </a:xfrm>
            </p:grpSpPr>
            <p:grpSp>
              <p:nvGrpSpPr>
                <p:cNvPr id="1378" name="Группа 219"/>
                <p:cNvGrpSpPr/>
                <p:nvPr/>
              </p:nvGrpSpPr>
              <p:grpSpPr>
                <a:xfrm>
                  <a:off x="5652120" y="6189306"/>
                  <a:ext cx="360040" cy="120014"/>
                  <a:chOff x="5652120" y="6189306"/>
                  <a:chExt cx="360040" cy="120014"/>
                </a:xfrm>
              </p:grpSpPr>
              <p:sp>
                <p:nvSpPr>
                  <p:cNvPr id="1383" name="Дуга 1382"/>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84" name="Дуга 1383"/>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85" name="Дуга 58"/>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79" name="Группа 220"/>
                <p:cNvGrpSpPr/>
                <p:nvPr/>
              </p:nvGrpSpPr>
              <p:grpSpPr>
                <a:xfrm>
                  <a:off x="5891959" y="6189119"/>
                  <a:ext cx="360040" cy="120014"/>
                  <a:chOff x="5652120" y="6189306"/>
                  <a:chExt cx="360040" cy="120014"/>
                </a:xfrm>
              </p:grpSpPr>
              <p:sp>
                <p:nvSpPr>
                  <p:cNvPr id="1380" name="Дуга 1379"/>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81" name="Дуга 1380"/>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82" name="Дуга 1381"/>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369" name="Группа 225"/>
              <p:cNvGrpSpPr/>
              <p:nvPr/>
            </p:nvGrpSpPr>
            <p:grpSpPr>
              <a:xfrm>
                <a:off x="6132361" y="6189119"/>
                <a:ext cx="599879" cy="120201"/>
                <a:chOff x="5652120" y="6189119"/>
                <a:chExt cx="599879" cy="120201"/>
              </a:xfrm>
            </p:grpSpPr>
            <p:grpSp>
              <p:nvGrpSpPr>
                <p:cNvPr id="1370" name="Группа 219"/>
                <p:cNvGrpSpPr/>
                <p:nvPr/>
              </p:nvGrpSpPr>
              <p:grpSpPr>
                <a:xfrm>
                  <a:off x="5652120" y="6189306"/>
                  <a:ext cx="360040" cy="120014"/>
                  <a:chOff x="5652120" y="6189306"/>
                  <a:chExt cx="360040" cy="120014"/>
                </a:xfrm>
              </p:grpSpPr>
              <p:sp>
                <p:nvSpPr>
                  <p:cNvPr id="1375" name="Дуга 48"/>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6" name="Дуга 49"/>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7" name="Дуга 50"/>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71" name="Группа 220"/>
                <p:cNvGrpSpPr/>
                <p:nvPr/>
              </p:nvGrpSpPr>
              <p:grpSpPr>
                <a:xfrm>
                  <a:off x="5891959" y="6189119"/>
                  <a:ext cx="360040" cy="120014"/>
                  <a:chOff x="5652120" y="6189306"/>
                  <a:chExt cx="360040" cy="120014"/>
                </a:xfrm>
              </p:grpSpPr>
              <p:sp>
                <p:nvSpPr>
                  <p:cNvPr id="1372" name="Дуга 1371"/>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3" name="Дуга 46"/>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4" name="Дуга 47"/>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330" name="Группа 235"/>
            <p:cNvGrpSpPr/>
            <p:nvPr/>
          </p:nvGrpSpPr>
          <p:grpSpPr>
            <a:xfrm rot="19464136">
              <a:off x="5933519" y="2455038"/>
              <a:ext cx="1080120" cy="120201"/>
              <a:chOff x="5652120" y="6189119"/>
              <a:chExt cx="1080120" cy="120201"/>
            </a:xfrm>
          </p:grpSpPr>
          <p:grpSp>
            <p:nvGrpSpPr>
              <p:cNvPr id="1350" name="Группа 224"/>
              <p:cNvGrpSpPr/>
              <p:nvPr/>
            </p:nvGrpSpPr>
            <p:grpSpPr>
              <a:xfrm>
                <a:off x="5652120" y="6189119"/>
                <a:ext cx="599879" cy="120201"/>
                <a:chOff x="5652120" y="6189119"/>
                <a:chExt cx="599879" cy="120201"/>
              </a:xfrm>
            </p:grpSpPr>
            <p:grpSp>
              <p:nvGrpSpPr>
                <p:cNvPr id="1360" name="Группа 219"/>
                <p:cNvGrpSpPr/>
                <p:nvPr/>
              </p:nvGrpSpPr>
              <p:grpSpPr>
                <a:xfrm>
                  <a:off x="5652120" y="6189306"/>
                  <a:ext cx="360040" cy="120014"/>
                  <a:chOff x="5652120" y="6189306"/>
                  <a:chExt cx="360040" cy="120014"/>
                </a:xfrm>
              </p:grpSpPr>
              <p:sp>
                <p:nvSpPr>
                  <p:cNvPr id="1365" name="Дуга 1364"/>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66" name="Дуга 1365"/>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67" name="Дуга 1366"/>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61" name="Группа 220"/>
                <p:cNvGrpSpPr/>
                <p:nvPr/>
              </p:nvGrpSpPr>
              <p:grpSpPr>
                <a:xfrm>
                  <a:off x="5891959" y="6189119"/>
                  <a:ext cx="360040" cy="120014"/>
                  <a:chOff x="5652120" y="6189306"/>
                  <a:chExt cx="360040" cy="120014"/>
                </a:xfrm>
              </p:grpSpPr>
              <p:sp>
                <p:nvSpPr>
                  <p:cNvPr id="1362" name="Дуга 1361"/>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63" name="Дуга 1362"/>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64" name="Дуга 1363"/>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351" name="Группа 225"/>
              <p:cNvGrpSpPr/>
              <p:nvPr/>
            </p:nvGrpSpPr>
            <p:grpSpPr>
              <a:xfrm>
                <a:off x="6132361" y="6189119"/>
                <a:ext cx="599879" cy="120201"/>
                <a:chOff x="5652120" y="6189119"/>
                <a:chExt cx="599879" cy="120201"/>
              </a:xfrm>
            </p:grpSpPr>
            <p:grpSp>
              <p:nvGrpSpPr>
                <p:cNvPr id="1352" name="Группа 219"/>
                <p:cNvGrpSpPr/>
                <p:nvPr/>
              </p:nvGrpSpPr>
              <p:grpSpPr>
                <a:xfrm>
                  <a:off x="5652120" y="6189306"/>
                  <a:ext cx="360040" cy="120014"/>
                  <a:chOff x="5652120" y="6189306"/>
                  <a:chExt cx="360040" cy="120014"/>
                </a:xfrm>
              </p:grpSpPr>
              <p:sp>
                <p:nvSpPr>
                  <p:cNvPr id="1357" name="Дуга 434"/>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58" name="Дуга 1357"/>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59" name="Дуга 1358"/>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53" name="Группа 220"/>
                <p:cNvGrpSpPr/>
                <p:nvPr/>
              </p:nvGrpSpPr>
              <p:grpSpPr>
                <a:xfrm>
                  <a:off x="5891959" y="6189119"/>
                  <a:ext cx="360040" cy="120014"/>
                  <a:chOff x="5652120" y="6189306"/>
                  <a:chExt cx="360040" cy="120014"/>
                </a:xfrm>
              </p:grpSpPr>
              <p:sp>
                <p:nvSpPr>
                  <p:cNvPr id="1354" name="Дуга 431"/>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55" name="Дуга 432"/>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56" name="Дуга 433"/>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nvGrpSpPr>
            <p:cNvPr id="1331" name="Группа 235"/>
            <p:cNvGrpSpPr/>
            <p:nvPr/>
          </p:nvGrpSpPr>
          <p:grpSpPr>
            <a:xfrm rot="19464136">
              <a:off x="6227902" y="2245365"/>
              <a:ext cx="1080120" cy="120201"/>
              <a:chOff x="5652120" y="6189119"/>
              <a:chExt cx="1080120" cy="120201"/>
            </a:xfrm>
          </p:grpSpPr>
          <p:grpSp>
            <p:nvGrpSpPr>
              <p:cNvPr id="1332" name="Группа 224"/>
              <p:cNvGrpSpPr/>
              <p:nvPr/>
            </p:nvGrpSpPr>
            <p:grpSpPr>
              <a:xfrm>
                <a:off x="5652120" y="6189119"/>
                <a:ext cx="599879" cy="120201"/>
                <a:chOff x="5652120" y="6189119"/>
                <a:chExt cx="599879" cy="120201"/>
              </a:xfrm>
            </p:grpSpPr>
            <p:grpSp>
              <p:nvGrpSpPr>
                <p:cNvPr id="1342" name="Группа 219"/>
                <p:cNvGrpSpPr/>
                <p:nvPr/>
              </p:nvGrpSpPr>
              <p:grpSpPr>
                <a:xfrm>
                  <a:off x="5652120" y="6189306"/>
                  <a:ext cx="360040" cy="120014"/>
                  <a:chOff x="5652120" y="6189306"/>
                  <a:chExt cx="360040" cy="120014"/>
                </a:xfrm>
              </p:grpSpPr>
              <p:sp>
                <p:nvSpPr>
                  <p:cNvPr id="1347" name="Дуга 1346"/>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8" name="Дуга 1347"/>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9" name="Дуга 1348"/>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43" name="Группа 220"/>
                <p:cNvGrpSpPr/>
                <p:nvPr/>
              </p:nvGrpSpPr>
              <p:grpSpPr>
                <a:xfrm>
                  <a:off x="5891959" y="6189119"/>
                  <a:ext cx="360040" cy="120014"/>
                  <a:chOff x="5652120" y="6189306"/>
                  <a:chExt cx="360040" cy="120014"/>
                </a:xfrm>
              </p:grpSpPr>
              <p:sp>
                <p:nvSpPr>
                  <p:cNvPr id="1344" name="Дуга 1343"/>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5" name="Дуга 1344"/>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6" name="Дуга 1345"/>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1333" name="Группа 225"/>
              <p:cNvGrpSpPr/>
              <p:nvPr/>
            </p:nvGrpSpPr>
            <p:grpSpPr>
              <a:xfrm>
                <a:off x="6132361" y="6189119"/>
                <a:ext cx="599879" cy="120201"/>
                <a:chOff x="5652120" y="6189119"/>
                <a:chExt cx="599879" cy="120201"/>
              </a:xfrm>
            </p:grpSpPr>
            <p:grpSp>
              <p:nvGrpSpPr>
                <p:cNvPr id="1334" name="Группа 219"/>
                <p:cNvGrpSpPr/>
                <p:nvPr/>
              </p:nvGrpSpPr>
              <p:grpSpPr>
                <a:xfrm>
                  <a:off x="5652120" y="6189306"/>
                  <a:ext cx="360040" cy="120014"/>
                  <a:chOff x="5652120" y="6189306"/>
                  <a:chExt cx="360040" cy="120014"/>
                </a:xfrm>
              </p:grpSpPr>
              <p:sp>
                <p:nvSpPr>
                  <p:cNvPr id="1339" name="Дуга 1338"/>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0" name="Дуга 1339"/>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1" name="Дуга 1340"/>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335" name="Группа 220"/>
                <p:cNvGrpSpPr/>
                <p:nvPr/>
              </p:nvGrpSpPr>
              <p:grpSpPr>
                <a:xfrm>
                  <a:off x="5891959" y="6189119"/>
                  <a:ext cx="360040" cy="120014"/>
                  <a:chOff x="5652120" y="6189306"/>
                  <a:chExt cx="360040" cy="120014"/>
                </a:xfrm>
              </p:grpSpPr>
              <p:sp>
                <p:nvSpPr>
                  <p:cNvPr id="1336" name="Дуга 1335"/>
                  <p:cNvSpPr/>
                  <p:nvPr/>
                </p:nvSpPr>
                <p:spPr>
                  <a:xfrm>
                    <a:off x="5892147"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37" name="Дуга 1336"/>
                  <p:cNvSpPr/>
                  <p:nvPr/>
                </p:nvSpPr>
                <p:spPr>
                  <a:xfrm>
                    <a:off x="5772133"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38" name="Дуга 1337"/>
                  <p:cNvSpPr/>
                  <p:nvPr/>
                </p:nvSpPr>
                <p:spPr>
                  <a:xfrm>
                    <a:off x="5652120" y="6189306"/>
                    <a:ext cx="120013" cy="120014"/>
                  </a:xfrm>
                  <a:prstGeom prst="arc">
                    <a:avLst>
                      <a:gd name="adj1" fmla="val 16200000"/>
                      <a:gd name="adj2" fmla="val 5270250"/>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БАС, принявшие участие в испытаниях</a:t>
            </a:r>
            <a:br>
              <a:rPr lang="ru-RU" sz="1600" dirty="0" smtClean="0"/>
            </a:br>
            <a:endParaRPr lang="ru-RU" sz="1600" dirty="0"/>
          </a:p>
        </p:txBody>
      </p:sp>
      <p:pic>
        <p:nvPicPr>
          <p:cNvPr id="5" name="Рисунок 4" descr="i008.jpg"/>
          <p:cNvPicPr>
            <a:picLocks noChangeAspect="1"/>
          </p:cNvPicPr>
          <p:nvPr/>
        </p:nvPicPr>
        <p:blipFill>
          <a:blip r:embed="rId3" cstate="print"/>
          <a:srcRect t="6862"/>
          <a:stretch>
            <a:fillRect/>
          </a:stretch>
        </p:blipFill>
        <p:spPr>
          <a:xfrm>
            <a:off x="488015" y="1121196"/>
            <a:ext cx="1227696" cy="195461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6" name="TextBox 5"/>
          <p:cNvSpPr txBox="1"/>
          <p:nvPr/>
        </p:nvSpPr>
        <p:spPr>
          <a:xfrm>
            <a:off x="720080" y="2722924"/>
            <a:ext cx="975908" cy="27699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1200" b="1" dirty="0" smtClean="0">
                <a:solidFill>
                  <a:srgbClr val="FF0000"/>
                </a:solidFill>
              </a:rPr>
              <a:t>Геоскан-201</a:t>
            </a:r>
            <a:endParaRPr lang="ru-RU" sz="1200" b="1" dirty="0">
              <a:solidFill>
                <a:srgbClr val="FF0000"/>
              </a:solidFill>
            </a:endParaRPr>
          </a:p>
        </p:txBody>
      </p:sp>
      <p:grpSp>
        <p:nvGrpSpPr>
          <p:cNvPr id="2" name="Группа 14"/>
          <p:cNvGrpSpPr/>
          <p:nvPr/>
        </p:nvGrpSpPr>
        <p:grpSpPr>
          <a:xfrm>
            <a:off x="2664296" y="1138748"/>
            <a:ext cx="3328370" cy="1728192"/>
            <a:chOff x="3203848" y="843558"/>
            <a:chExt cx="2587602" cy="1343563"/>
          </a:xfrm>
          <a:scene3d>
            <a:camera prst="orthographicFront">
              <a:rot lat="0" lon="0" rev="0"/>
            </a:camera>
            <a:lightRig rig="contrasting" dir="t">
              <a:rot lat="0" lon="0" rev="7800000"/>
            </a:lightRig>
          </a:scene3d>
        </p:grpSpPr>
        <p:pic>
          <p:nvPicPr>
            <p:cNvPr id="3" name="Рисунок 2" descr="i009.jpg"/>
            <p:cNvPicPr>
              <a:picLocks noChangeAspect="1"/>
            </p:cNvPicPr>
            <p:nvPr/>
          </p:nvPicPr>
          <p:blipFill>
            <a:blip r:embed="rId4" cstate="print"/>
            <a:srcRect b="7692"/>
            <a:stretch>
              <a:fillRect/>
            </a:stretch>
          </p:blipFill>
          <p:spPr>
            <a:xfrm>
              <a:off x="3203848" y="843558"/>
              <a:ext cx="2587602" cy="1343563"/>
            </a:xfrm>
            <a:prstGeom prst="rect">
              <a:avLst/>
            </a:prstGeom>
            <a:ln>
              <a:noFill/>
            </a:ln>
            <a:effectLst/>
            <a:sp3d>
              <a:bevelT w="139700" h="139700"/>
            </a:sp3d>
          </p:spPr>
        </p:pic>
        <p:sp>
          <p:nvSpPr>
            <p:cNvPr id="7" name="TextBox 6"/>
            <p:cNvSpPr txBox="1"/>
            <p:nvPr/>
          </p:nvSpPr>
          <p:spPr>
            <a:xfrm>
              <a:off x="3203848" y="1907212"/>
              <a:ext cx="1015599" cy="276999"/>
            </a:xfrm>
            <a:prstGeom prst="rect">
              <a:avLst/>
            </a:prstGeom>
            <a:noFill/>
            <a:ln>
              <a:noFill/>
            </a:ln>
            <a:effectLst/>
            <a:sp3d>
              <a:bevelT w="139700" h="139700"/>
            </a:sp3d>
          </p:spPr>
          <p:txBody>
            <a:bodyPr wrap="none" rtlCol="0">
              <a:spAutoFit/>
            </a:bodyPr>
            <a:lstStyle/>
            <a:p>
              <a:r>
                <a:rPr lang="en-US" sz="1200" b="1" dirty="0" smtClean="0">
                  <a:solidFill>
                    <a:srgbClr val="FF0000"/>
                  </a:solidFill>
                </a:rPr>
                <a:t>ZALA  421-E2</a:t>
              </a:r>
              <a:endParaRPr lang="ru-RU" sz="1200" b="1" dirty="0">
                <a:solidFill>
                  <a:srgbClr val="FF0000"/>
                </a:solidFill>
              </a:endParaRPr>
            </a:p>
          </p:txBody>
        </p:sp>
      </p:grpSp>
      <p:grpSp>
        <p:nvGrpSpPr>
          <p:cNvPr id="9" name="Группа 10"/>
          <p:cNvGrpSpPr/>
          <p:nvPr/>
        </p:nvGrpSpPr>
        <p:grpSpPr>
          <a:xfrm>
            <a:off x="6120680" y="1138748"/>
            <a:ext cx="2627784" cy="1728192"/>
            <a:chOff x="139788" y="3761766"/>
            <a:chExt cx="1695908" cy="1051451"/>
          </a:xfrm>
          <a:scene3d>
            <a:camera prst="orthographicFront">
              <a:rot lat="0" lon="0" rev="0"/>
            </a:camera>
            <a:lightRig rig="contrasting" dir="t">
              <a:rot lat="0" lon="0" rev="7800000"/>
            </a:lightRig>
          </a:scene3d>
        </p:grpSpPr>
        <p:pic>
          <p:nvPicPr>
            <p:cNvPr id="4" name="Рисунок 3" descr="i010.jpg"/>
            <p:cNvPicPr>
              <a:picLocks noChangeAspect="1"/>
            </p:cNvPicPr>
            <p:nvPr/>
          </p:nvPicPr>
          <p:blipFill>
            <a:blip r:embed="rId5" cstate="print"/>
            <a:stretch>
              <a:fillRect/>
            </a:stretch>
          </p:blipFill>
          <p:spPr>
            <a:xfrm>
              <a:off x="139788" y="3771647"/>
              <a:ext cx="1695908" cy="1041570"/>
            </a:xfrm>
            <a:prstGeom prst="rect">
              <a:avLst/>
            </a:prstGeom>
            <a:ln>
              <a:noFill/>
            </a:ln>
            <a:effectLst/>
            <a:sp3d>
              <a:bevelT w="139700" h="139700"/>
            </a:sp3d>
          </p:spPr>
        </p:pic>
        <p:sp>
          <p:nvSpPr>
            <p:cNvPr id="8" name="TextBox 7"/>
            <p:cNvSpPr txBox="1"/>
            <p:nvPr/>
          </p:nvSpPr>
          <p:spPr>
            <a:xfrm>
              <a:off x="139788" y="3761766"/>
              <a:ext cx="744413" cy="168529"/>
            </a:xfrm>
            <a:prstGeom prst="rect">
              <a:avLst/>
            </a:prstGeom>
            <a:noFill/>
            <a:ln>
              <a:noFill/>
            </a:ln>
            <a:effectLst/>
            <a:sp3d>
              <a:bevelT w="139700" h="139700"/>
            </a:sp3d>
          </p:spPr>
          <p:txBody>
            <a:bodyPr wrap="none" rtlCol="0">
              <a:spAutoFit/>
            </a:bodyPr>
            <a:lstStyle/>
            <a:p>
              <a:r>
                <a:rPr lang="en-US" sz="1200" b="1" dirty="0" smtClean="0">
                  <a:solidFill>
                    <a:srgbClr val="FF0000"/>
                  </a:solidFill>
                </a:rPr>
                <a:t>ZALA  421-08M</a:t>
              </a:r>
              <a:endParaRPr lang="ru-RU" sz="1200" b="1" dirty="0">
                <a:solidFill>
                  <a:srgbClr val="FF0000"/>
                </a:solidFill>
              </a:endParaRPr>
            </a:p>
          </p:txBody>
        </p:sp>
      </p:grpSp>
      <p:sp>
        <p:nvSpPr>
          <p:cNvPr id="17" name="TextBox 16"/>
          <p:cNvSpPr txBox="1"/>
          <p:nvPr/>
        </p:nvSpPr>
        <p:spPr>
          <a:xfrm>
            <a:off x="936104" y="1314122"/>
            <a:ext cx="752129"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-30°С до +40°С</a:t>
            </a:r>
            <a:endParaRPr lang="ru-RU" sz="600" b="1" dirty="0">
              <a:solidFill>
                <a:srgbClr val="FF0000"/>
              </a:solidFill>
            </a:endParaRPr>
          </a:p>
        </p:txBody>
      </p:sp>
      <p:sp>
        <p:nvSpPr>
          <p:cNvPr id="18" name="TextBox 17"/>
          <p:cNvSpPr txBox="1"/>
          <p:nvPr/>
        </p:nvSpPr>
        <p:spPr>
          <a:xfrm>
            <a:off x="5184576" y="1138748"/>
            <a:ext cx="752129"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-30°С до +50°С</a:t>
            </a:r>
            <a:endParaRPr lang="ru-RU" sz="600" b="1" dirty="0">
              <a:solidFill>
                <a:srgbClr val="FF0000"/>
              </a:solidFill>
            </a:endParaRPr>
          </a:p>
        </p:txBody>
      </p:sp>
      <p:sp>
        <p:nvSpPr>
          <p:cNvPr id="21" name="TextBox 20"/>
          <p:cNvSpPr txBox="1"/>
          <p:nvPr/>
        </p:nvSpPr>
        <p:spPr>
          <a:xfrm>
            <a:off x="7992888" y="1138748"/>
            <a:ext cx="752129"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-30°С до +50°С</a:t>
            </a:r>
            <a:endParaRPr lang="ru-RU" sz="600" b="1" dirty="0">
              <a:solidFill>
                <a:srgbClr val="FF0000"/>
              </a:solidFill>
            </a:endParaRPr>
          </a:p>
        </p:txBody>
      </p:sp>
      <p:grpSp>
        <p:nvGrpSpPr>
          <p:cNvPr id="10" name="Группа 4"/>
          <p:cNvGrpSpPr/>
          <p:nvPr/>
        </p:nvGrpSpPr>
        <p:grpSpPr>
          <a:xfrm>
            <a:off x="55624" y="3395196"/>
            <a:ext cx="2455056" cy="1196840"/>
            <a:chOff x="3419872" y="915566"/>
            <a:chExt cx="2511048" cy="1224136"/>
          </a:xfrm>
          <a:effectLst/>
          <a:scene3d>
            <a:camera prst="orthographicFront">
              <a:rot lat="0" lon="0" rev="0"/>
            </a:camera>
            <a:lightRig rig="contrasting" dir="t">
              <a:rot lat="0" lon="0" rev="7800000"/>
            </a:lightRig>
          </a:scene3d>
        </p:grpSpPr>
        <p:pic>
          <p:nvPicPr>
            <p:cNvPr id="23" name="Рисунок 22" descr="i003.jpg"/>
            <p:cNvPicPr>
              <a:picLocks noChangeAspect="1"/>
            </p:cNvPicPr>
            <p:nvPr/>
          </p:nvPicPr>
          <p:blipFill>
            <a:blip r:embed="rId6" cstate="print"/>
            <a:stretch>
              <a:fillRect/>
            </a:stretch>
          </p:blipFill>
          <p:spPr>
            <a:xfrm>
              <a:off x="3419872" y="915566"/>
              <a:ext cx="2511048" cy="1224136"/>
            </a:xfrm>
            <a:prstGeom prst="rect">
              <a:avLst/>
            </a:prstGeom>
            <a:ln>
              <a:noFill/>
            </a:ln>
            <a:effectLst/>
            <a:sp3d>
              <a:bevelT w="139700" h="139700"/>
            </a:sp3d>
          </p:spPr>
        </p:pic>
        <p:sp>
          <p:nvSpPr>
            <p:cNvPr id="24" name="TextBox 23"/>
            <p:cNvSpPr txBox="1"/>
            <p:nvPr/>
          </p:nvSpPr>
          <p:spPr>
            <a:xfrm>
              <a:off x="3491881" y="915566"/>
              <a:ext cx="1303191" cy="373312"/>
            </a:xfrm>
            <a:prstGeom prst="rect">
              <a:avLst/>
            </a:prstGeom>
            <a:noFill/>
            <a:ln>
              <a:noFill/>
            </a:ln>
            <a:effectLst/>
            <a:sp3d>
              <a:bevelT w="139700" h="139700"/>
            </a:sp3d>
          </p:spPr>
          <p:txBody>
            <a:bodyPr wrap="none" rtlCol="0">
              <a:spAutoFit/>
            </a:bodyPr>
            <a:lstStyle/>
            <a:p>
              <a:r>
                <a:rPr lang="ru-RU" sz="1000" b="1" dirty="0" smtClean="0">
                  <a:solidFill>
                    <a:srgbClr val="FF0000"/>
                  </a:solidFill>
                </a:rPr>
                <a:t>Геоскан-401</a:t>
              </a:r>
              <a:endParaRPr lang="ru-RU" sz="1000" b="1" dirty="0">
                <a:solidFill>
                  <a:srgbClr val="FF0000"/>
                </a:solidFill>
              </a:endParaRPr>
            </a:p>
          </p:txBody>
        </p:sp>
      </p:grpSp>
      <p:grpSp>
        <p:nvGrpSpPr>
          <p:cNvPr id="11" name="Группа 7"/>
          <p:cNvGrpSpPr/>
          <p:nvPr/>
        </p:nvGrpSpPr>
        <p:grpSpPr>
          <a:xfrm>
            <a:off x="2503174" y="3251180"/>
            <a:ext cx="2376986" cy="1368152"/>
            <a:chOff x="6077311" y="-586314"/>
            <a:chExt cx="2413982" cy="1367466"/>
          </a:xfrm>
          <a:effectLst/>
          <a:scene3d>
            <a:camera prst="orthographicFront">
              <a:rot lat="0" lon="0" rev="0"/>
            </a:camera>
            <a:lightRig rig="contrasting" dir="t">
              <a:rot lat="0" lon="0" rev="7800000"/>
            </a:lightRig>
          </a:scene3d>
        </p:grpSpPr>
        <p:pic>
          <p:nvPicPr>
            <p:cNvPr id="26" name="Рисунок 25" descr="i004.jpg"/>
            <p:cNvPicPr>
              <a:picLocks noChangeAspect="1"/>
            </p:cNvPicPr>
            <p:nvPr/>
          </p:nvPicPr>
          <p:blipFill>
            <a:blip r:embed="rId7" cstate="print"/>
            <a:stretch>
              <a:fillRect/>
            </a:stretch>
          </p:blipFill>
          <p:spPr>
            <a:xfrm>
              <a:off x="6187037" y="-476588"/>
              <a:ext cx="2304256" cy="1257740"/>
            </a:xfrm>
            <a:prstGeom prst="rect">
              <a:avLst/>
            </a:prstGeom>
            <a:ln>
              <a:noFill/>
            </a:ln>
            <a:effectLst/>
            <a:sp3d>
              <a:bevelT w="139700" h="139700"/>
            </a:sp3d>
          </p:spPr>
        </p:pic>
        <p:sp>
          <p:nvSpPr>
            <p:cNvPr id="28" name="TextBox 27"/>
            <p:cNvSpPr txBox="1"/>
            <p:nvPr/>
          </p:nvSpPr>
          <p:spPr>
            <a:xfrm>
              <a:off x="6077311" y="-586314"/>
              <a:ext cx="1339074" cy="375194"/>
            </a:xfrm>
            <a:prstGeom prst="rect">
              <a:avLst/>
            </a:prstGeom>
            <a:noFill/>
            <a:ln>
              <a:noFill/>
            </a:ln>
            <a:effectLst/>
            <a:sp3d>
              <a:bevelT w="139700" h="139700"/>
            </a:sp3d>
          </p:spPr>
          <p:txBody>
            <a:bodyPr wrap="none" rtlCol="0">
              <a:spAutoFit/>
            </a:bodyPr>
            <a:lstStyle/>
            <a:p>
              <a:r>
                <a:rPr lang="en-US" sz="1000" b="1" dirty="0" smtClean="0">
                  <a:solidFill>
                    <a:srgbClr val="FF0000"/>
                  </a:solidFill>
                </a:rPr>
                <a:t>ZALA  421-22</a:t>
              </a:r>
              <a:endParaRPr lang="ru-RU" sz="1000" b="1" dirty="0">
                <a:solidFill>
                  <a:srgbClr val="FF0000"/>
                </a:solidFill>
              </a:endParaRPr>
            </a:p>
          </p:txBody>
        </p:sp>
      </p:grpSp>
      <p:grpSp>
        <p:nvGrpSpPr>
          <p:cNvPr id="12" name="Группа 10"/>
          <p:cNvGrpSpPr/>
          <p:nvPr/>
        </p:nvGrpSpPr>
        <p:grpSpPr>
          <a:xfrm>
            <a:off x="4952168" y="3179172"/>
            <a:ext cx="1944216" cy="1296144"/>
            <a:chOff x="3491880" y="2499742"/>
            <a:chExt cx="2688299" cy="1792199"/>
          </a:xfrm>
          <a:effectLst/>
          <a:scene3d>
            <a:camera prst="orthographicFront">
              <a:rot lat="0" lon="0" rev="0"/>
            </a:camera>
            <a:lightRig rig="contrasting" dir="t">
              <a:rot lat="0" lon="0" rev="7800000"/>
            </a:lightRig>
          </a:scene3d>
        </p:grpSpPr>
        <p:pic>
          <p:nvPicPr>
            <p:cNvPr id="30" name="Рисунок 29" descr="i007.jpg"/>
            <p:cNvPicPr>
              <a:picLocks noChangeAspect="1"/>
            </p:cNvPicPr>
            <p:nvPr/>
          </p:nvPicPr>
          <p:blipFill>
            <a:blip r:embed="rId8" cstate="print"/>
            <a:srcRect b="11111"/>
            <a:stretch>
              <a:fillRect/>
            </a:stretch>
          </p:blipFill>
          <p:spPr>
            <a:xfrm>
              <a:off x="3491880" y="2499742"/>
              <a:ext cx="2688299" cy="1792199"/>
            </a:xfrm>
            <a:prstGeom prst="rect">
              <a:avLst/>
            </a:prstGeom>
            <a:ln>
              <a:noFill/>
            </a:ln>
            <a:effectLst/>
            <a:sp3d>
              <a:bevelT w="139700" h="139700"/>
            </a:sp3d>
          </p:spPr>
        </p:pic>
        <p:sp>
          <p:nvSpPr>
            <p:cNvPr id="31" name="TextBox 30"/>
            <p:cNvSpPr txBox="1"/>
            <p:nvPr/>
          </p:nvSpPr>
          <p:spPr>
            <a:xfrm>
              <a:off x="3601776" y="2499742"/>
              <a:ext cx="1978491" cy="459613"/>
            </a:xfrm>
            <a:prstGeom prst="rect">
              <a:avLst/>
            </a:prstGeom>
            <a:noFill/>
            <a:ln>
              <a:noFill/>
            </a:ln>
            <a:effectLst/>
            <a:sp3d>
              <a:bevelT w="139700" h="139700"/>
            </a:sp3d>
          </p:spPr>
          <p:txBody>
            <a:bodyPr wrap="none" rtlCol="0">
              <a:spAutoFit/>
            </a:bodyPr>
            <a:lstStyle/>
            <a:p>
              <a:r>
                <a:rPr lang="en-US" sz="1000" b="1" dirty="0" err="1" smtClean="0">
                  <a:solidFill>
                    <a:srgbClr val="FF0000"/>
                  </a:solidFill>
                </a:rPr>
                <a:t>Matrice</a:t>
              </a:r>
              <a:r>
                <a:rPr lang="en-US" sz="1000" b="1" dirty="0" smtClean="0">
                  <a:solidFill>
                    <a:srgbClr val="FF0000"/>
                  </a:solidFill>
                </a:rPr>
                <a:t> 210 RTK</a:t>
              </a:r>
              <a:endParaRPr lang="ru-RU" sz="1000" b="1" dirty="0">
                <a:solidFill>
                  <a:srgbClr val="FF0000"/>
                </a:solidFill>
              </a:endParaRPr>
            </a:p>
          </p:txBody>
        </p:sp>
      </p:grpSp>
      <p:pic>
        <p:nvPicPr>
          <p:cNvPr id="32" name="Рисунок 31" descr="i006.jpg"/>
          <p:cNvPicPr>
            <a:picLocks noChangeAspect="1"/>
          </p:cNvPicPr>
          <p:nvPr/>
        </p:nvPicPr>
        <p:blipFill>
          <a:blip r:embed="rId9" cstate="print"/>
          <a:stretch>
            <a:fillRect/>
          </a:stretch>
        </p:blipFill>
        <p:spPr>
          <a:xfrm>
            <a:off x="7121375" y="3179172"/>
            <a:ext cx="1970745" cy="144016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3" name="TextBox 32"/>
          <p:cNvSpPr txBox="1"/>
          <p:nvPr/>
        </p:nvSpPr>
        <p:spPr>
          <a:xfrm>
            <a:off x="8192528" y="3179172"/>
            <a:ext cx="797765" cy="40011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000" b="1" dirty="0" err="1" smtClean="0">
                <a:solidFill>
                  <a:srgbClr val="FF0000"/>
                </a:solidFill>
              </a:rPr>
              <a:t>Mavic</a:t>
            </a:r>
            <a:r>
              <a:rPr lang="en-US" sz="1000" b="1" dirty="0" smtClean="0">
                <a:solidFill>
                  <a:srgbClr val="FF0000"/>
                </a:solidFill>
              </a:rPr>
              <a:t> 2 Enterprise</a:t>
            </a:r>
            <a:endParaRPr lang="ru-RU" sz="1000" b="1" dirty="0">
              <a:solidFill>
                <a:srgbClr val="FF0000"/>
              </a:solidFill>
            </a:endParaRPr>
          </a:p>
        </p:txBody>
      </p:sp>
      <p:sp>
        <p:nvSpPr>
          <p:cNvPr id="38" name="TextBox 37"/>
          <p:cNvSpPr txBox="1"/>
          <p:nvPr/>
        </p:nvSpPr>
        <p:spPr>
          <a:xfrm>
            <a:off x="55624" y="4403308"/>
            <a:ext cx="753732"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-20°С до +40°С</a:t>
            </a:r>
            <a:endParaRPr lang="ru-RU" sz="600" b="1" dirty="0">
              <a:solidFill>
                <a:srgbClr val="FF0000"/>
              </a:solidFill>
            </a:endParaRPr>
          </a:p>
        </p:txBody>
      </p:sp>
      <p:sp>
        <p:nvSpPr>
          <p:cNvPr id="39" name="TextBox 38"/>
          <p:cNvSpPr txBox="1"/>
          <p:nvPr/>
        </p:nvSpPr>
        <p:spPr>
          <a:xfrm>
            <a:off x="2575904" y="4331300"/>
            <a:ext cx="753732"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-30°С до +50°С</a:t>
            </a:r>
            <a:endParaRPr lang="ru-RU" sz="600" b="1" dirty="0">
              <a:solidFill>
                <a:srgbClr val="FF0000"/>
              </a:solidFill>
            </a:endParaRPr>
          </a:p>
        </p:txBody>
      </p:sp>
      <p:sp>
        <p:nvSpPr>
          <p:cNvPr id="40" name="TextBox 39"/>
          <p:cNvSpPr txBox="1"/>
          <p:nvPr/>
        </p:nvSpPr>
        <p:spPr>
          <a:xfrm>
            <a:off x="6104296" y="3179172"/>
            <a:ext cx="753732"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-20°С до +45°С</a:t>
            </a:r>
            <a:endParaRPr lang="ru-RU" sz="600" b="1" dirty="0">
              <a:solidFill>
                <a:srgbClr val="FF0000"/>
              </a:solidFill>
            </a:endParaRPr>
          </a:p>
        </p:txBody>
      </p:sp>
      <p:sp>
        <p:nvSpPr>
          <p:cNvPr id="41" name="TextBox 40"/>
          <p:cNvSpPr txBox="1"/>
          <p:nvPr/>
        </p:nvSpPr>
        <p:spPr>
          <a:xfrm>
            <a:off x="8338388" y="3539212"/>
            <a:ext cx="753732" cy="18466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600" b="1" dirty="0" smtClean="0">
                <a:solidFill>
                  <a:srgbClr val="FF0000"/>
                </a:solidFill>
              </a:rPr>
              <a:t>от -10°С до +40°С</a:t>
            </a:r>
            <a:endParaRPr lang="ru-RU" sz="600" b="1" dirty="0">
              <a:solidFill>
                <a:srgbClr val="FF0000"/>
              </a:solidFill>
            </a:endParaRPr>
          </a:p>
        </p:txBody>
      </p:sp>
      <p:sp>
        <p:nvSpPr>
          <p:cNvPr id="42" name="TextBox 41"/>
          <p:cNvSpPr txBox="1"/>
          <p:nvPr/>
        </p:nvSpPr>
        <p:spPr>
          <a:xfrm>
            <a:off x="2483768" y="3363838"/>
            <a:ext cx="1066318"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РФ</a:t>
            </a:r>
            <a:endParaRPr lang="ru-RU" sz="900" b="1" dirty="0">
              <a:solidFill>
                <a:srgbClr val="FF0000"/>
              </a:solidFill>
            </a:endParaRPr>
          </a:p>
        </p:txBody>
      </p:sp>
      <p:sp>
        <p:nvSpPr>
          <p:cNvPr id="43" name="TextBox 42"/>
          <p:cNvSpPr txBox="1"/>
          <p:nvPr/>
        </p:nvSpPr>
        <p:spPr>
          <a:xfrm>
            <a:off x="2627784" y="2643758"/>
            <a:ext cx="1066318"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РФ</a:t>
            </a:r>
            <a:endParaRPr lang="ru-RU" sz="900" b="1" dirty="0">
              <a:solidFill>
                <a:srgbClr val="FF0000"/>
              </a:solidFill>
            </a:endParaRPr>
          </a:p>
        </p:txBody>
      </p:sp>
      <p:sp>
        <p:nvSpPr>
          <p:cNvPr id="44" name="TextBox 43"/>
          <p:cNvSpPr txBox="1"/>
          <p:nvPr/>
        </p:nvSpPr>
        <p:spPr>
          <a:xfrm>
            <a:off x="6156176" y="1275606"/>
            <a:ext cx="1066318"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РФ</a:t>
            </a:r>
            <a:endParaRPr lang="ru-RU" sz="900" b="1" dirty="0">
              <a:solidFill>
                <a:srgbClr val="FF0000"/>
              </a:solidFill>
            </a:endParaRPr>
          </a:p>
        </p:txBody>
      </p:sp>
      <p:sp>
        <p:nvSpPr>
          <p:cNvPr id="45" name="TextBox 44"/>
          <p:cNvSpPr txBox="1"/>
          <p:nvPr/>
        </p:nvSpPr>
        <p:spPr>
          <a:xfrm>
            <a:off x="677083" y="2872752"/>
            <a:ext cx="1066318"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РФ</a:t>
            </a:r>
            <a:endParaRPr lang="ru-RU" sz="900" b="1" dirty="0">
              <a:solidFill>
                <a:srgbClr val="FF0000"/>
              </a:solidFill>
            </a:endParaRPr>
          </a:p>
        </p:txBody>
      </p:sp>
      <p:sp>
        <p:nvSpPr>
          <p:cNvPr id="46" name="TextBox 45"/>
          <p:cNvSpPr txBox="1"/>
          <p:nvPr/>
        </p:nvSpPr>
        <p:spPr>
          <a:xfrm>
            <a:off x="107504" y="3507854"/>
            <a:ext cx="1066318"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РФ</a:t>
            </a:r>
            <a:endParaRPr lang="ru-RU" sz="900" b="1" dirty="0">
              <a:solidFill>
                <a:srgbClr val="FF0000"/>
              </a:solidFill>
            </a:endParaRPr>
          </a:p>
        </p:txBody>
      </p:sp>
      <p:sp>
        <p:nvSpPr>
          <p:cNvPr id="47" name="TextBox 46"/>
          <p:cNvSpPr txBox="1"/>
          <p:nvPr/>
        </p:nvSpPr>
        <p:spPr>
          <a:xfrm>
            <a:off x="4932040" y="3003798"/>
            <a:ext cx="1218603"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Китай</a:t>
            </a:r>
            <a:endParaRPr lang="ru-RU" sz="900" b="1" dirty="0">
              <a:solidFill>
                <a:srgbClr val="FF0000"/>
              </a:solidFill>
            </a:endParaRPr>
          </a:p>
        </p:txBody>
      </p:sp>
      <p:sp>
        <p:nvSpPr>
          <p:cNvPr id="48" name="TextBox 47"/>
          <p:cNvSpPr txBox="1"/>
          <p:nvPr/>
        </p:nvSpPr>
        <p:spPr>
          <a:xfrm>
            <a:off x="7925397" y="3003798"/>
            <a:ext cx="1218603" cy="2308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ru-RU" sz="900" b="1" dirty="0" smtClean="0">
                <a:solidFill>
                  <a:srgbClr val="FF0000"/>
                </a:solidFill>
              </a:rPr>
              <a:t>Производство Китай</a:t>
            </a:r>
            <a:endParaRPr lang="ru-RU" sz="9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26"/>
          <p:cNvSpPr>
            <a:spLocks noGrp="1"/>
          </p:cNvSpPr>
          <p:nvPr>
            <p:ph type="title"/>
          </p:nvPr>
        </p:nvSpPr>
        <p:spPr>
          <a:xfrm>
            <a:off x="0" y="11716"/>
            <a:ext cx="9144000" cy="759834"/>
          </a:xfrm>
        </p:spPr>
        <p:txBody>
          <a:bodyPr>
            <a:normAutofit/>
          </a:bodyPr>
          <a:lstStyle/>
          <a:p>
            <a:pPr algn="ctr"/>
            <a:r>
              <a:rPr lang="ru-RU" sz="1600" dirty="0" smtClean="0"/>
              <a:t>Выводы по БАС самолётного типа</a:t>
            </a:r>
            <a:endParaRPr lang="ru-RU" sz="1600" dirty="0"/>
          </a:p>
        </p:txBody>
      </p:sp>
      <p:sp>
        <p:nvSpPr>
          <p:cNvPr id="3" name="TextBox 2"/>
          <p:cNvSpPr txBox="1"/>
          <p:nvPr/>
        </p:nvSpPr>
        <p:spPr>
          <a:xfrm>
            <a:off x="285640" y="771550"/>
            <a:ext cx="8568952" cy="3046988"/>
          </a:xfrm>
          <a:prstGeom prst="rect">
            <a:avLst/>
          </a:prstGeom>
          <a:noFill/>
        </p:spPr>
        <p:txBody>
          <a:bodyPr wrap="square" rtlCol="0">
            <a:spAutoFit/>
          </a:bodyPr>
          <a:lstStyle/>
          <a:p>
            <a:r>
              <a:rPr lang="ru-RU" sz="1400" b="1" dirty="0" smtClean="0"/>
              <a:t>Преимущества:</a:t>
            </a:r>
          </a:p>
          <a:p>
            <a:pPr>
              <a:buFont typeface="Arial" pitchFamily="34" charset="0"/>
              <a:buChar char="•"/>
            </a:pPr>
            <a:r>
              <a:rPr lang="ru-RU" sz="1400" dirty="0" smtClean="0"/>
              <a:t>Дальность полёта</a:t>
            </a:r>
          </a:p>
          <a:p>
            <a:pPr>
              <a:buFont typeface="Arial" pitchFamily="34" charset="0"/>
              <a:buChar char="•"/>
            </a:pPr>
            <a:r>
              <a:rPr lang="ru-RU" sz="1400" dirty="0" smtClean="0"/>
              <a:t>Время пребывания в воздухе</a:t>
            </a:r>
          </a:p>
          <a:p>
            <a:pPr>
              <a:buFont typeface="Arial" pitchFamily="34" charset="0"/>
              <a:buChar char="•"/>
            </a:pPr>
            <a:r>
              <a:rPr lang="ru-RU" sz="1400" dirty="0" smtClean="0"/>
              <a:t>Возможность передачи видео в режиме реального времени на расстоянии до 40 км от станции внешнего пилота (СВП)</a:t>
            </a:r>
          </a:p>
          <a:p>
            <a:pPr>
              <a:spcBef>
                <a:spcPts val="1200"/>
              </a:spcBef>
            </a:pPr>
            <a:r>
              <a:rPr lang="ru-RU" sz="1400" b="1" dirty="0" smtClean="0"/>
              <a:t>Недостатки:</a:t>
            </a:r>
          </a:p>
          <a:p>
            <a:pPr>
              <a:buFont typeface="Arial" pitchFamily="34" charset="0"/>
              <a:buChar char="•"/>
            </a:pPr>
            <a:r>
              <a:rPr lang="ru-RU" sz="1400" dirty="0" smtClean="0"/>
              <a:t>Площадка старта и посадки с размером не менее 100х100 м</a:t>
            </a:r>
          </a:p>
          <a:p>
            <a:pPr>
              <a:buFont typeface="Arial" pitchFamily="34" charset="0"/>
              <a:buChar char="•"/>
            </a:pPr>
            <a:r>
              <a:rPr lang="ru-RU" sz="1400" dirty="0" smtClean="0"/>
              <a:t>Высокая зависимость от погодных условий</a:t>
            </a:r>
          </a:p>
          <a:p>
            <a:pPr>
              <a:buFont typeface="Arial" pitchFamily="34" charset="0"/>
              <a:buChar char="•"/>
            </a:pPr>
            <a:r>
              <a:rPr lang="ru-RU" sz="1400" dirty="0" smtClean="0"/>
              <a:t>Дальние полёты возможны на высотах от 1 500 м (для обеспечения </a:t>
            </a:r>
            <a:r>
              <a:rPr lang="ru-RU" sz="1400" dirty="0" err="1" smtClean="0"/>
              <a:t>радиовидимости</a:t>
            </a:r>
            <a:r>
              <a:rPr lang="ru-RU" sz="1400" dirty="0" smtClean="0"/>
              <a:t>)</a:t>
            </a:r>
          </a:p>
          <a:p>
            <a:pPr>
              <a:buFont typeface="Arial" pitchFamily="34" charset="0"/>
              <a:buChar char="•"/>
            </a:pPr>
            <a:r>
              <a:rPr lang="ru-RU" sz="1400" dirty="0" smtClean="0"/>
              <a:t>Невысокая детальность съёмки (высоко)</a:t>
            </a:r>
          </a:p>
          <a:p>
            <a:pPr>
              <a:buFont typeface="Arial" pitchFamily="34" charset="0"/>
              <a:buChar char="•"/>
            </a:pPr>
            <a:r>
              <a:rPr lang="ru-RU" sz="1400" dirty="0" smtClean="0"/>
              <a:t>Невозможность съёмки места ЧС при облачности , осадках</a:t>
            </a:r>
          </a:p>
          <a:p>
            <a:pPr>
              <a:buFont typeface="Arial" pitchFamily="34" charset="0"/>
              <a:buChar char="•"/>
            </a:pPr>
            <a:r>
              <a:rPr lang="ru-RU" sz="1400" dirty="0" smtClean="0"/>
              <a:t>Длительное подлётное время (в случае удаления объекта съемки на 100 км, получение материалов возможно не ранее 4 часов после старта). </a:t>
            </a:r>
            <a:endParaRPr lang="ru-RU" sz="1400" dirty="0"/>
          </a:p>
        </p:txBody>
      </p:sp>
      <p:sp>
        <p:nvSpPr>
          <p:cNvPr id="4" name="TextBox 3"/>
          <p:cNvSpPr txBox="1"/>
          <p:nvPr/>
        </p:nvSpPr>
        <p:spPr>
          <a:xfrm>
            <a:off x="251520" y="3849891"/>
            <a:ext cx="856895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400" b="1" dirty="0" smtClean="0">
                <a:solidFill>
                  <a:schemeClr val="tx1"/>
                </a:solidFill>
              </a:rPr>
              <a:t>Вывод :</a:t>
            </a:r>
          </a:p>
          <a:p>
            <a:r>
              <a:rPr lang="ru-RU" sz="1400" b="1" dirty="0" smtClean="0">
                <a:solidFill>
                  <a:schemeClr val="tx1"/>
                </a:solidFill>
              </a:rPr>
              <a:t>Применение БАС самолётного типа предполагалось для решения задач ситуационной осведомлённости  в оперативном режиме на дальних расстояниях (около 100 км). Испытания продемонстрировали невозможность такого применения вследствие указанных недостатков.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18633</TotalTime>
  <Words>1939</Words>
  <Application>Microsoft Office PowerPoint</Application>
  <PresentationFormat>Экран (16:9)</PresentationFormat>
  <Paragraphs>299</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Перспективы применения БАС при решении задач железнодорожного транспорта</vt:lpstr>
      <vt:lpstr>Состав работ </vt:lpstr>
      <vt:lpstr>Предварительные сценарии использования </vt:lpstr>
      <vt:lpstr>Участники испытаний </vt:lpstr>
      <vt:lpstr>Этапы натурных испытаний беспилотных авиационных систем (БАС) </vt:lpstr>
      <vt:lpstr>Схема использования БАС самолётного типа</vt:lpstr>
      <vt:lpstr>Схема использования БАС мультикоптерного типа</vt:lpstr>
      <vt:lpstr>БАС, принявшие участие в испытаниях </vt:lpstr>
      <vt:lpstr>Выводы по БАС самолётного типа</vt:lpstr>
      <vt:lpstr>Выводы по БАС мультикоптерного типа</vt:lpstr>
      <vt:lpstr>Рекомендованный по результатам испытаний БАС – Mavic 2 Enterprise</vt:lpstr>
      <vt:lpstr>Актуализированные технические требования к БАС</vt:lpstr>
      <vt:lpstr>Результаты 2 этапа работ</vt:lpstr>
      <vt:lpstr>Использование воздушного пространства в оперативном режиме</vt:lpstr>
      <vt:lpstr>Предложения по изменению Федеральных правил  использования воздушного пространства</vt:lpstr>
      <vt:lpstr>Предложения по развитию направления</vt:lpstr>
      <vt:lpstr>Предложения по развитию направления</vt:lpstr>
      <vt:lpstr>Концепция применения БАС в интересах железнодорожного транспорта</vt:lpstr>
      <vt:lpstr>Концепция применения БАС в интересах железнодорожного транспорта</vt:lpstr>
      <vt:lpstr>Международное взаимодействие</vt:lpstr>
      <vt:lpstr>Спасибо за внимание  Карелов А.И.  a.karelov@vniias.ru  +7(915)479-47-32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m.sheglov</cp:lastModifiedBy>
  <cp:revision>561</cp:revision>
  <dcterms:created xsi:type="dcterms:W3CDTF">2011-05-23T14:04:51Z</dcterms:created>
  <dcterms:modified xsi:type="dcterms:W3CDTF">2019-05-30T13:01:58Z</dcterms:modified>
</cp:coreProperties>
</file>